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5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64" r:id="rId3"/>
    <p:sldId id="309" r:id="rId4"/>
    <p:sldId id="308" r:id="rId5"/>
    <p:sldId id="269" r:id="rId6"/>
    <p:sldId id="271" r:id="rId7"/>
    <p:sldId id="263" r:id="rId8"/>
    <p:sldId id="280" r:id="rId9"/>
    <p:sldId id="310" r:id="rId10"/>
    <p:sldId id="314" r:id="rId11"/>
    <p:sldId id="328" r:id="rId12"/>
    <p:sldId id="313" r:id="rId13"/>
    <p:sldId id="320" r:id="rId14"/>
    <p:sldId id="317" r:id="rId15"/>
    <p:sldId id="274" r:id="rId16"/>
    <p:sldId id="318" r:id="rId17"/>
    <p:sldId id="329" r:id="rId18"/>
    <p:sldId id="273" r:id="rId19"/>
    <p:sldId id="330" r:id="rId20"/>
    <p:sldId id="315" r:id="rId21"/>
    <p:sldId id="319" r:id="rId22"/>
    <p:sldId id="275" r:id="rId23"/>
    <p:sldId id="277" r:id="rId24"/>
    <p:sldId id="326" r:id="rId25"/>
    <p:sldId id="281" r:id="rId26"/>
    <p:sldId id="282" r:id="rId27"/>
    <p:sldId id="283" r:id="rId28"/>
    <p:sldId id="284" r:id="rId29"/>
    <p:sldId id="285" r:id="rId30"/>
    <p:sldId id="297" r:id="rId31"/>
    <p:sldId id="298" r:id="rId32"/>
    <p:sldId id="321" r:id="rId33"/>
    <p:sldId id="322" r:id="rId34"/>
    <p:sldId id="323" r:id="rId35"/>
    <p:sldId id="324" r:id="rId36"/>
    <p:sldId id="32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69" autoAdjust="0"/>
    <p:restoredTop sz="94627" autoAdjust="0"/>
  </p:normalViewPr>
  <p:slideViewPr>
    <p:cSldViewPr snapToGrid="0" snapToObjects="1">
      <p:cViewPr varScale="1">
        <p:scale>
          <a:sx n="73" d="100"/>
          <a:sy n="73" d="100"/>
        </p:scale>
        <p:origin x="-7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2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97882-157E-464B-BC35-914B27106378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3EB0A-6D5C-824F-A15F-BC49E509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2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29EA490-1BB6-1C4C-AF1A-61DBEE5D2BA1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2DC92-76AE-744C-A286-A9C714EA1E8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2DC92-76AE-744C-A286-A9C714EA1E8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6FA8C5-854E-8D4F-A2B2-CF41D1C7858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0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IF YOU KNOW THE TARGET PERSON ON A PERSONAL BASIS, MAIL THIS FOLDER DIRECTLY TO HIM (HER). IF NOT, MAIL THIS FOLDER (POST CARDS AND ALL) TO A PERSONAL ACQUAINTANCE WHO IS MORE LIKELY THAN YOU TO KNOW THE TARGET PERSON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3EB0A-6D5C-824F-A15F-BC49E50983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69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 activating interaction (green link) from node j to node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aij</a:t>
            </a:r>
            <a:r>
              <a:rPr lang="en-US" dirty="0" smtClean="0"/>
              <a:t>(t) = 21 for an inhibiting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DE7E9-8732-D84D-96E6-A435B09164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32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</a:t>
            </a:r>
            <a:r>
              <a:rPr lang="en-US" baseline="0" dirty="0" smtClean="0"/>
              <a:t> a gets positive input from node b and nothing from c or a itself. Therefore the total input from previous step is positive and a becomes 1 at the next time step. On the other hand, b gets negative input from itself and hence its state becomes 0 at  the next 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DE7E9-8732-D84D-96E6-A435B09164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7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5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9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7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5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8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5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2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6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A866A-F1C3-2144-A923-1A80B9B75770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AF4EA-3BFB-744C-BCD2-77E8C76DD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6" Type="http://schemas.openxmlformats.org/officeDocument/2006/relationships/image" Target="../media/image10.png"/><Relationship Id="rId7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1.wmf"/><Relationship Id="rId7" Type="http://schemas.openxmlformats.org/officeDocument/2006/relationships/image" Target="../media/image10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0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9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577" y="1536767"/>
            <a:ext cx="9018847" cy="1470025"/>
          </a:xfrm>
        </p:spPr>
        <p:txBody>
          <a:bodyPr/>
          <a:lstStyle/>
          <a:p>
            <a:r>
              <a:rPr lang="en-US" dirty="0" smtClean="0"/>
              <a:t>Introduction  to Complex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9218" y="4445446"/>
            <a:ext cx="4624631" cy="1193353"/>
          </a:xfrm>
        </p:spPr>
        <p:txBody>
          <a:bodyPr/>
          <a:lstStyle/>
          <a:p>
            <a:r>
              <a:rPr lang="en-US" dirty="0" smtClean="0"/>
              <a:t>Hyunju Kim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949" y="3964727"/>
            <a:ext cx="760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ASU 2016 Spring SES </a:t>
            </a:r>
            <a:r>
              <a:rPr lang="en-US" sz="2400" dirty="0"/>
              <a:t>494/598: Fundamentals of Complexity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33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84" y="234644"/>
            <a:ext cx="7422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660066"/>
                </a:solidFill>
              </a:rPr>
              <a:t>Random graph model (</a:t>
            </a:r>
            <a:r>
              <a:rPr lang="en-US" sz="2800" dirty="0" err="1" smtClean="0">
                <a:solidFill>
                  <a:srgbClr val="660066"/>
                </a:solidFill>
              </a:rPr>
              <a:t>Erdős</a:t>
            </a:r>
            <a:r>
              <a:rPr lang="en-US" sz="2800" dirty="0" smtClean="0">
                <a:solidFill>
                  <a:srgbClr val="660066"/>
                </a:solidFill>
              </a:rPr>
              <a:t>–</a:t>
            </a:r>
            <a:r>
              <a:rPr lang="en-US" sz="2800" dirty="0" err="1" smtClean="0">
                <a:solidFill>
                  <a:srgbClr val="660066"/>
                </a:solidFill>
              </a:rPr>
              <a:t>Rényi</a:t>
            </a:r>
            <a:r>
              <a:rPr lang="en-US" sz="2800" dirty="0" smtClean="0">
                <a:solidFill>
                  <a:srgbClr val="660066"/>
                </a:solidFill>
              </a:rPr>
              <a:t> model) - 1959</a:t>
            </a:r>
            <a:endParaRPr lang="en-US" sz="2800" dirty="0">
              <a:solidFill>
                <a:srgbClr val="660066"/>
              </a:solidFill>
            </a:endParaRPr>
          </a:p>
        </p:txBody>
      </p:sp>
      <p:pic>
        <p:nvPicPr>
          <p:cNvPr id="59" name="Picture 4" descr="erdos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5662" y="332563"/>
            <a:ext cx="1528538" cy="17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1" name="Group 100"/>
          <p:cNvGrpSpPr/>
          <p:nvPr/>
        </p:nvGrpSpPr>
        <p:grpSpPr>
          <a:xfrm>
            <a:off x="2399088" y="1202322"/>
            <a:ext cx="4130529" cy="1283419"/>
            <a:chOff x="2399088" y="1476266"/>
            <a:chExt cx="4130529" cy="1283419"/>
          </a:xfrm>
        </p:grpSpPr>
        <p:graphicFrame>
          <p:nvGraphicFramePr>
            <p:cNvPr id="60" name="Object 33"/>
            <p:cNvGraphicFramePr>
              <a:graphicFrameLocks noChangeAspect="1"/>
            </p:cNvGraphicFramePr>
            <p:nvPr/>
          </p:nvGraphicFramePr>
          <p:xfrm>
            <a:off x="4887991" y="1707089"/>
            <a:ext cx="1641626" cy="771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9" name="Clip" r:id="rId4" imgW="4739760" imgH="2225520" progId="">
                    <p:embed/>
                  </p:oleObj>
                </mc:Choice>
                <mc:Fallback>
                  <p:oleObj name="Clip" r:id="rId4" imgW="4739760" imgH="222552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7991" y="1707089"/>
                          <a:ext cx="1641626" cy="7717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9088" y="1476266"/>
              <a:ext cx="1496653" cy="1283419"/>
            </a:xfrm>
            <a:prstGeom prst="rect">
              <a:avLst/>
            </a:prstGeom>
          </p:spPr>
        </p:pic>
        <p:sp>
          <p:nvSpPr>
            <p:cNvPr id="81" name="Plus 80"/>
            <p:cNvSpPr/>
            <p:nvPr/>
          </p:nvSpPr>
          <p:spPr>
            <a:xfrm>
              <a:off x="4117613" y="1811295"/>
              <a:ext cx="443273" cy="503230"/>
            </a:xfrm>
            <a:prstGeom prst="mathPlus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193" y="3271960"/>
            <a:ext cx="5797664" cy="33683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4048" y="2816370"/>
            <a:ext cx="155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12, P = 1/6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2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84" y="234644"/>
            <a:ext cx="7422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660066"/>
                </a:solidFill>
              </a:rPr>
              <a:t>Random graph model (</a:t>
            </a:r>
            <a:r>
              <a:rPr lang="en-US" sz="2800" dirty="0" err="1" smtClean="0">
                <a:solidFill>
                  <a:srgbClr val="660066"/>
                </a:solidFill>
              </a:rPr>
              <a:t>Erdős</a:t>
            </a:r>
            <a:r>
              <a:rPr lang="en-US" sz="2800" dirty="0" smtClean="0">
                <a:solidFill>
                  <a:srgbClr val="660066"/>
                </a:solidFill>
              </a:rPr>
              <a:t>–</a:t>
            </a:r>
            <a:r>
              <a:rPr lang="en-US" sz="2800" dirty="0" err="1" smtClean="0">
                <a:solidFill>
                  <a:srgbClr val="660066"/>
                </a:solidFill>
              </a:rPr>
              <a:t>Rényi</a:t>
            </a:r>
            <a:r>
              <a:rPr lang="en-US" sz="2800" dirty="0" smtClean="0">
                <a:solidFill>
                  <a:srgbClr val="660066"/>
                </a:solidFill>
              </a:rPr>
              <a:t> model) - 1959</a:t>
            </a:r>
            <a:endParaRPr lang="en-US" sz="2800" dirty="0">
              <a:solidFill>
                <a:srgbClr val="660066"/>
              </a:solidFill>
            </a:endParaRPr>
          </a:p>
        </p:txBody>
      </p:sp>
      <p:sp>
        <p:nvSpPr>
          <p:cNvPr id="33" name="Line 6"/>
          <p:cNvSpPr>
            <a:spLocks noChangeShapeType="1"/>
          </p:cNvSpPr>
          <p:nvPr/>
        </p:nvSpPr>
        <p:spPr bwMode="auto">
          <a:xfrm flipH="1">
            <a:off x="1277644" y="4120952"/>
            <a:ext cx="118551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7"/>
          <p:cNvSpPr>
            <a:spLocks noChangeShapeType="1"/>
          </p:cNvSpPr>
          <p:nvPr/>
        </p:nvSpPr>
        <p:spPr bwMode="auto">
          <a:xfrm>
            <a:off x="1192964" y="4036734"/>
            <a:ext cx="84680" cy="134747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/>
          <p:cNvSpPr>
            <a:spLocks/>
          </p:cNvSpPr>
          <p:nvPr/>
        </p:nvSpPr>
        <p:spPr bwMode="auto">
          <a:xfrm>
            <a:off x="1192964" y="4036734"/>
            <a:ext cx="1947638" cy="603557"/>
          </a:xfrm>
          <a:custGeom>
            <a:avLst/>
            <a:gdLst>
              <a:gd name="T0" fmla="*/ 0 w 1104"/>
              <a:gd name="T1" fmla="*/ 0 h 344"/>
              <a:gd name="T2" fmla="*/ 2147483647 w 1104"/>
              <a:gd name="T3" fmla="*/ 2147483647 h 344"/>
              <a:gd name="T4" fmla="*/ 2147483647 w 1104"/>
              <a:gd name="T5" fmla="*/ 2147483647 h 344"/>
              <a:gd name="T6" fmla="*/ 0 60000 65536"/>
              <a:gd name="T7" fmla="*/ 0 60000 65536"/>
              <a:gd name="T8" fmla="*/ 0 60000 65536"/>
              <a:gd name="T9" fmla="*/ 0 w 1104"/>
              <a:gd name="T10" fmla="*/ 0 h 344"/>
              <a:gd name="T11" fmla="*/ 1104 w 1104"/>
              <a:gd name="T12" fmla="*/ 344 h 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04" h="344">
                <a:moveTo>
                  <a:pt x="0" y="0"/>
                </a:moveTo>
                <a:cubicBezTo>
                  <a:pt x="172" y="116"/>
                  <a:pt x="344" y="232"/>
                  <a:pt x="528" y="288"/>
                </a:cubicBezTo>
                <a:cubicBezTo>
                  <a:pt x="712" y="344"/>
                  <a:pt x="908" y="340"/>
                  <a:pt x="1104" y="336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 flipV="1">
            <a:off x="1616363" y="4120952"/>
            <a:ext cx="931479" cy="5053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>
            <a:off x="1192964" y="3685829"/>
            <a:ext cx="2371037" cy="350905"/>
          </a:xfrm>
          <a:custGeom>
            <a:avLst/>
            <a:gdLst>
              <a:gd name="T0" fmla="*/ 2147483647 w 1344"/>
              <a:gd name="T1" fmla="*/ 2147483647 h 200"/>
              <a:gd name="T2" fmla="*/ 2147483647 w 1344"/>
              <a:gd name="T3" fmla="*/ 2147483647 h 200"/>
              <a:gd name="T4" fmla="*/ 0 w 1344"/>
              <a:gd name="T5" fmla="*/ 2147483647 h 200"/>
              <a:gd name="T6" fmla="*/ 0 60000 65536"/>
              <a:gd name="T7" fmla="*/ 0 60000 65536"/>
              <a:gd name="T8" fmla="*/ 0 60000 65536"/>
              <a:gd name="T9" fmla="*/ 0 w 1344"/>
              <a:gd name="T10" fmla="*/ 0 h 200"/>
              <a:gd name="T11" fmla="*/ 1344 w 1344"/>
              <a:gd name="T12" fmla="*/ 200 h 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00">
                <a:moveTo>
                  <a:pt x="1344" y="152"/>
                </a:moveTo>
                <a:cubicBezTo>
                  <a:pt x="1144" y="76"/>
                  <a:pt x="944" y="0"/>
                  <a:pt x="720" y="8"/>
                </a:cubicBezTo>
                <a:cubicBezTo>
                  <a:pt x="496" y="16"/>
                  <a:pt x="248" y="108"/>
                  <a:pt x="0" y="20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 flipV="1">
            <a:off x="2378482" y="4626255"/>
            <a:ext cx="762119" cy="33686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 flipH="1">
            <a:off x="3055922" y="3868300"/>
            <a:ext cx="592759" cy="8421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2378482" y="4878907"/>
            <a:ext cx="1185519" cy="5053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flipH="1">
            <a:off x="1192964" y="4626255"/>
            <a:ext cx="508079" cy="7579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15"/>
          <p:cNvSpPr>
            <a:spLocks noChangeShapeType="1"/>
          </p:cNvSpPr>
          <p:nvPr/>
        </p:nvSpPr>
        <p:spPr bwMode="auto">
          <a:xfrm>
            <a:off x="1192964" y="4036734"/>
            <a:ext cx="423399" cy="58952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2971242" y="4542038"/>
            <a:ext cx="289323" cy="303534"/>
            <a:chOff x="3537134" y="2653467"/>
            <a:chExt cx="289323" cy="303534"/>
          </a:xfrm>
        </p:grpSpPr>
        <p:sp>
          <p:nvSpPr>
            <p:cNvPr id="47" name="Oval 20"/>
            <p:cNvSpPr>
              <a:spLocks noChangeArrowheads="1"/>
            </p:cNvSpPr>
            <p:nvPr/>
          </p:nvSpPr>
          <p:spPr bwMode="auto">
            <a:xfrm>
              <a:off x="3537134" y="2653467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4"/>
            <p:cNvSpPr>
              <a:spLocks noChangeArrowheads="1"/>
            </p:cNvSpPr>
            <p:nvPr/>
          </p:nvSpPr>
          <p:spPr bwMode="auto">
            <a:xfrm>
              <a:off x="3537134" y="2653467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>
                  <a:latin typeface="Times New Roman" charset="0"/>
                </a:rPr>
                <a:t>8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108284" y="3952517"/>
            <a:ext cx="289323" cy="303534"/>
            <a:chOff x="1674176" y="2063946"/>
            <a:chExt cx="289323" cy="303534"/>
          </a:xfrm>
        </p:grpSpPr>
        <p:sp>
          <p:nvSpPr>
            <p:cNvPr id="43" name="Oval 16"/>
            <p:cNvSpPr>
              <a:spLocks noChangeArrowheads="1"/>
            </p:cNvSpPr>
            <p:nvPr/>
          </p:nvSpPr>
          <p:spPr bwMode="auto">
            <a:xfrm>
              <a:off x="1674176" y="2063946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5"/>
            <p:cNvSpPr>
              <a:spLocks noChangeArrowheads="1"/>
            </p:cNvSpPr>
            <p:nvPr/>
          </p:nvSpPr>
          <p:spPr bwMode="auto">
            <a:xfrm>
              <a:off x="1674176" y="2063946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108284" y="5215776"/>
            <a:ext cx="289323" cy="303534"/>
            <a:chOff x="1674176" y="3327205"/>
            <a:chExt cx="289323" cy="303534"/>
          </a:xfrm>
        </p:grpSpPr>
        <p:sp>
          <p:nvSpPr>
            <p:cNvPr id="45" name="Oval 18"/>
            <p:cNvSpPr>
              <a:spLocks noChangeArrowheads="1"/>
            </p:cNvSpPr>
            <p:nvPr/>
          </p:nvSpPr>
          <p:spPr bwMode="auto">
            <a:xfrm>
              <a:off x="1674176" y="3327205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6"/>
            <p:cNvSpPr>
              <a:spLocks noChangeArrowheads="1"/>
            </p:cNvSpPr>
            <p:nvPr/>
          </p:nvSpPr>
          <p:spPr bwMode="auto">
            <a:xfrm>
              <a:off x="1674176" y="3327205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479321" y="5299993"/>
            <a:ext cx="289323" cy="303534"/>
            <a:chOff x="4045213" y="3411422"/>
            <a:chExt cx="289323" cy="303534"/>
          </a:xfrm>
        </p:grpSpPr>
        <p:sp>
          <p:nvSpPr>
            <p:cNvPr id="50" name="Oval 23"/>
            <p:cNvSpPr>
              <a:spLocks noChangeArrowheads="1"/>
            </p:cNvSpPr>
            <p:nvPr/>
          </p:nvSpPr>
          <p:spPr bwMode="auto">
            <a:xfrm>
              <a:off x="4045213" y="3411422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4045213" y="3411422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293803" y="4794690"/>
            <a:ext cx="289323" cy="303534"/>
            <a:chOff x="2859695" y="2906119"/>
            <a:chExt cx="289323" cy="303534"/>
          </a:xfrm>
        </p:grpSpPr>
        <p:sp>
          <p:nvSpPr>
            <p:cNvPr id="49" name="Oval 22"/>
            <p:cNvSpPr>
              <a:spLocks noChangeArrowheads="1"/>
            </p:cNvSpPr>
            <p:nvPr/>
          </p:nvSpPr>
          <p:spPr bwMode="auto">
            <a:xfrm>
              <a:off x="2859695" y="2906119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8"/>
            <p:cNvSpPr>
              <a:spLocks noChangeArrowheads="1"/>
            </p:cNvSpPr>
            <p:nvPr/>
          </p:nvSpPr>
          <p:spPr bwMode="auto">
            <a:xfrm>
              <a:off x="2859695" y="2906119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31683" y="4542038"/>
            <a:ext cx="289323" cy="303534"/>
            <a:chOff x="2097575" y="2653467"/>
            <a:chExt cx="289323" cy="303534"/>
          </a:xfrm>
        </p:grpSpPr>
        <p:sp>
          <p:nvSpPr>
            <p:cNvPr id="46" name="Oval 19"/>
            <p:cNvSpPr>
              <a:spLocks noChangeArrowheads="1"/>
            </p:cNvSpPr>
            <p:nvPr/>
          </p:nvSpPr>
          <p:spPr bwMode="auto">
            <a:xfrm>
              <a:off x="2097575" y="2653467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9"/>
            <p:cNvSpPr>
              <a:spLocks noChangeArrowheads="1"/>
            </p:cNvSpPr>
            <p:nvPr/>
          </p:nvSpPr>
          <p:spPr bwMode="auto">
            <a:xfrm>
              <a:off x="2097575" y="2653467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78482" y="4036734"/>
            <a:ext cx="289323" cy="303534"/>
            <a:chOff x="2944374" y="2148163"/>
            <a:chExt cx="289323" cy="303534"/>
          </a:xfrm>
        </p:grpSpPr>
        <p:sp>
          <p:nvSpPr>
            <p:cNvPr id="44" name="Oval 17"/>
            <p:cNvSpPr>
              <a:spLocks noChangeArrowheads="1"/>
            </p:cNvSpPr>
            <p:nvPr/>
          </p:nvSpPr>
          <p:spPr bwMode="auto">
            <a:xfrm>
              <a:off x="2944374" y="2148163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30"/>
            <p:cNvSpPr>
              <a:spLocks noChangeArrowheads="1"/>
            </p:cNvSpPr>
            <p:nvPr/>
          </p:nvSpPr>
          <p:spPr bwMode="auto">
            <a:xfrm>
              <a:off x="2944374" y="2148163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479321" y="3784082"/>
            <a:ext cx="289323" cy="303534"/>
            <a:chOff x="4045213" y="1895511"/>
            <a:chExt cx="289323" cy="303534"/>
          </a:xfrm>
        </p:grpSpPr>
        <p:sp>
          <p:nvSpPr>
            <p:cNvPr id="48" name="Oval 21"/>
            <p:cNvSpPr>
              <a:spLocks noChangeArrowheads="1"/>
            </p:cNvSpPr>
            <p:nvPr/>
          </p:nvSpPr>
          <p:spPr bwMode="auto">
            <a:xfrm>
              <a:off x="4045213" y="1895511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31"/>
            <p:cNvSpPr>
              <a:spLocks noChangeArrowheads="1"/>
            </p:cNvSpPr>
            <p:nvPr/>
          </p:nvSpPr>
          <p:spPr bwMode="auto">
            <a:xfrm>
              <a:off x="4045213" y="1895511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7</a:t>
              </a:r>
            </a:p>
          </p:txBody>
        </p:sp>
      </p:grpSp>
      <p:pic>
        <p:nvPicPr>
          <p:cNvPr id="59" name="Picture 4" descr="erdos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5662" y="332563"/>
            <a:ext cx="1528538" cy="17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3" name="Group 51"/>
          <p:cNvGrpSpPr>
            <a:grpSpLocks/>
          </p:cNvGrpSpPr>
          <p:nvPr/>
        </p:nvGrpSpPr>
        <p:grpSpPr bwMode="auto">
          <a:xfrm>
            <a:off x="5271353" y="2646633"/>
            <a:ext cx="3258654" cy="3191832"/>
            <a:chOff x="480" y="1553"/>
            <a:chExt cx="1776" cy="2161"/>
          </a:xfrm>
        </p:grpSpPr>
        <p:sp>
          <p:nvSpPr>
            <p:cNvPr id="64" name="Text Box 39"/>
            <p:cNvSpPr txBox="1">
              <a:spLocks noChangeArrowheads="1"/>
            </p:cNvSpPr>
            <p:nvPr/>
          </p:nvSpPr>
          <p:spPr bwMode="auto">
            <a:xfrm>
              <a:off x="816" y="1553"/>
              <a:ext cx="12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ea typeface="Times New Roman" charset="0"/>
                  <a:cs typeface="Times New Roman" charset="0"/>
                </a:rPr>
                <a:t>Poisson distribution</a:t>
              </a:r>
            </a:p>
          </p:txBody>
        </p:sp>
        <p:pic>
          <p:nvPicPr>
            <p:cNvPr id="65" name="Picture 43" descr="poi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" y="2256"/>
              <a:ext cx="1776" cy="1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Line 45"/>
            <p:cNvSpPr>
              <a:spLocks noChangeShapeType="1"/>
            </p:cNvSpPr>
            <p:nvPr/>
          </p:nvSpPr>
          <p:spPr bwMode="auto">
            <a:xfrm>
              <a:off x="1440" y="3264"/>
              <a:ext cx="0" cy="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7" name="Text Box 46"/>
            <p:cNvSpPr txBox="1">
              <a:spLocks noChangeArrowheads="1"/>
            </p:cNvSpPr>
            <p:nvPr/>
          </p:nvSpPr>
          <p:spPr bwMode="auto">
            <a:xfrm>
              <a:off x="1248" y="3024"/>
              <a:ext cx="43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200" i="1" dirty="0" err="1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</a:t>
              </a:r>
              <a:r>
                <a:rPr lang="en-US" sz="1200" i="1" dirty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=</a:t>
              </a:r>
              <a:r>
                <a:rPr lang="en-US" sz="1200" i="1" dirty="0">
                  <a:latin typeface="Times New Roman" charset="0"/>
                  <a:ea typeface="Times New Roman" charset="0"/>
                  <a:cs typeface="Times New Roman" charset="0"/>
                </a:rPr>
                <a:t>&lt;</a:t>
              </a:r>
              <a:r>
                <a:rPr lang="en-US" sz="1200" i="1" dirty="0" err="1"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r>
                <a:rPr lang="en-US" sz="1200" i="1" dirty="0">
                  <a:latin typeface="Times New Roman" charset="0"/>
                  <a:ea typeface="Times New Roman" charset="0"/>
                  <a:cs typeface="Times New Roman" charset="0"/>
                </a:rPr>
                <a:t>&gt;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603359" y="2928901"/>
            <a:ext cx="996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 =  8,</a:t>
            </a:r>
            <a:endParaRPr lang="en-US" sz="2000" dirty="0"/>
          </a:p>
        </p:txBody>
      </p:sp>
      <p:sp>
        <p:nvSpPr>
          <p:cNvPr id="70" name="TextBox 69"/>
          <p:cNvSpPr txBox="1"/>
          <p:nvPr/>
        </p:nvSpPr>
        <p:spPr>
          <a:xfrm>
            <a:off x="2346144" y="2928896"/>
            <a:ext cx="885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 = 0.3   </a:t>
            </a:r>
            <a:endParaRPr lang="en-US" sz="2000" dirty="0"/>
          </a:p>
        </p:txBody>
      </p:sp>
      <p:sp>
        <p:nvSpPr>
          <p:cNvPr id="71" name="Notched Right Arrow 70"/>
          <p:cNvSpPr/>
          <p:nvPr/>
        </p:nvSpPr>
        <p:spPr>
          <a:xfrm>
            <a:off x="4288973" y="4428570"/>
            <a:ext cx="609375" cy="409352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10800000" algn="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2399088" y="1202322"/>
            <a:ext cx="4130529" cy="1283419"/>
            <a:chOff x="2399088" y="1476266"/>
            <a:chExt cx="4130529" cy="1283419"/>
          </a:xfrm>
        </p:grpSpPr>
        <p:graphicFrame>
          <p:nvGraphicFramePr>
            <p:cNvPr id="60" name="Object 33"/>
            <p:cNvGraphicFramePr>
              <a:graphicFrameLocks noChangeAspect="1"/>
            </p:cNvGraphicFramePr>
            <p:nvPr/>
          </p:nvGraphicFramePr>
          <p:xfrm>
            <a:off x="4887991" y="1707089"/>
            <a:ext cx="1641626" cy="771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1" name="Clip" r:id="rId5" imgW="4739760" imgH="2225520" progId="">
                    <p:embed/>
                  </p:oleObj>
                </mc:Choice>
                <mc:Fallback>
                  <p:oleObj name="Clip" r:id="rId5" imgW="4739760" imgH="222552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7991" y="1707089"/>
                          <a:ext cx="1641626" cy="7717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9088" y="1476266"/>
              <a:ext cx="1496653" cy="1283419"/>
            </a:xfrm>
            <a:prstGeom prst="rect">
              <a:avLst/>
            </a:prstGeom>
          </p:spPr>
        </p:pic>
        <p:sp>
          <p:nvSpPr>
            <p:cNvPr id="81" name="Plus 80"/>
            <p:cNvSpPr/>
            <p:nvPr/>
          </p:nvSpPr>
          <p:spPr>
            <a:xfrm>
              <a:off x="4117613" y="1811295"/>
              <a:ext cx="443273" cy="503230"/>
            </a:xfrm>
            <a:prstGeom prst="mathPlus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3"/>
          <p:cNvSpPr>
            <a:spLocks noChangeArrowheads="1"/>
          </p:cNvSpPr>
          <p:nvPr/>
        </p:nvSpPr>
        <p:spPr bwMode="auto">
          <a:xfrm>
            <a:off x="1121414" y="5780272"/>
            <a:ext cx="2429776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i="1" dirty="0" err="1">
                <a:latin typeface="Times New Roman" charset="0"/>
              </a:rPr>
              <a:t>d</a:t>
            </a:r>
            <a:r>
              <a:rPr lang="en-US" sz="2000" i="1" baseline="-25000" dirty="0" err="1">
                <a:latin typeface="Times New Roman" charset="0"/>
              </a:rPr>
              <a:t>i</a:t>
            </a:r>
            <a:r>
              <a:rPr lang="en-US" sz="2000" dirty="0"/>
              <a:t> - degree of node </a:t>
            </a:r>
            <a:r>
              <a:rPr lang="en-US" sz="2000" i="1" dirty="0" err="1">
                <a:latin typeface="Times New Roman" charset="0"/>
              </a:rPr>
              <a:t>i</a:t>
            </a:r>
            <a:r>
              <a:rPr lang="en-US" sz="2000" dirty="0"/>
              <a:t>. 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130991" y="6299935"/>
            <a:ext cx="7701647" cy="408640"/>
            <a:chOff x="1106088" y="6008008"/>
            <a:chExt cx="7701647" cy="408640"/>
          </a:xfrm>
        </p:grpSpPr>
        <p:sp>
          <p:nvSpPr>
            <p:cNvPr id="82" name="Rectangle 36"/>
            <p:cNvSpPr>
              <a:spLocks noChangeArrowheads="1"/>
            </p:cNvSpPr>
            <p:nvPr/>
          </p:nvSpPr>
          <p:spPr bwMode="auto">
            <a:xfrm>
              <a:off x="3049528" y="6016538"/>
              <a:ext cx="57582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i="1" dirty="0">
                  <a:latin typeface="Times New Roman" charset="0"/>
                </a:rPr>
                <a:t>d</a:t>
              </a:r>
              <a:r>
                <a:rPr lang="en-US" sz="2000" i="1" baseline="-25000" dirty="0">
                  <a:latin typeface="Times New Roman" charset="0"/>
                </a:rPr>
                <a:t>1 </a:t>
              </a:r>
              <a:r>
                <a:rPr lang="en-US" sz="2000" i="1" dirty="0">
                  <a:latin typeface="Times New Roman" charset="0"/>
                </a:rPr>
                <a:t>=5, d</a:t>
              </a:r>
              <a:r>
                <a:rPr lang="en-US" sz="2000" i="1" baseline="-25000" dirty="0">
                  <a:latin typeface="Times New Roman" charset="0"/>
                </a:rPr>
                <a:t>2 </a:t>
              </a:r>
              <a:r>
                <a:rPr lang="en-US" sz="2000" i="1" dirty="0">
                  <a:latin typeface="Times New Roman" charset="0"/>
                </a:rPr>
                <a:t>=2, d</a:t>
              </a:r>
              <a:r>
                <a:rPr lang="en-US" sz="2000" i="1" baseline="-25000" dirty="0">
                  <a:latin typeface="Times New Roman" charset="0"/>
                </a:rPr>
                <a:t>3 </a:t>
              </a:r>
              <a:r>
                <a:rPr lang="en-US" sz="2000" i="1" dirty="0">
                  <a:latin typeface="Times New Roman" charset="0"/>
                </a:rPr>
                <a:t>=1, d</a:t>
              </a:r>
              <a:r>
                <a:rPr lang="en-US" sz="2000" i="1" baseline="-25000" dirty="0">
                  <a:latin typeface="Times New Roman" charset="0"/>
                </a:rPr>
                <a:t>4 </a:t>
              </a:r>
              <a:r>
                <a:rPr lang="en-US" sz="2000" i="1" dirty="0">
                  <a:latin typeface="Times New Roman" charset="0"/>
                </a:rPr>
                <a:t>=2, d</a:t>
              </a:r>
              <a:r>
                <a:rPr lang="en-US" sz="2000" i="1" baseline="-25000" dirty="0">
                  <a:latin typeface="Times New Roman" charset="0"/>
                </a:rPr>
                <a:t>5 </a:t>
              </a:r>
              <a:r>
                <a:rPr lang="en-US" sz="2000" i="1" dirty="0">
                  <a:latin typeface="Times New Roman" charset="0"/>
                </a:rPr>
                <a:t>=3, d</a:t>
              </a:r>
              <a:r>
                <a:rPr lang="en-US" sz="2000" i="1" baseline="-25000" dirty="0">
                  <a:latin typeface="Times New Roman" charset="0"/>
                </a:rPr>
                <a:t>6 </a:t>
              </a:r>
              <a:r>
                <a:rPr lang="en-US" sz="2000" i="1" dirty="0">
                  <a:latin typeface="Times New Roman" charset="0"/>
                </a:rPr>
                <a:t>=2, d</a:t>
              </a:r>
              <a:r>
                <a:rPr lang="en-US" sz="2000" i="1" baseline="-25000" dirty="0">
                  <a:latin typeface="Times New Roman" charset="0"/>
                </a:rPr>
                <a:t>7 </a:t>
              </a:r>
              <a:r>
                <a:rPr lang="en-US" sz="2000" i="1" dirty="0">
                  <a:latin typeface="Times New Roman" charset="0"/>
                </a:rPr>
                <a:t>=2, d</a:t>
              </a:r>
              <a:r>
                <a:rPr lang="en-US" sz="2000" i="1" baseline="-25000" dirty="0">
                  <a:latin typeface="Times New Roman" charset="0"/>
                </a:rPr>
                <a:t>8 </a:t>
              </a:r>
              <a:r>
                <a:rPr lang="en-US" sz="2000" i="1" dirty="0">
                  <a:latin typeface="Times New Roman" charset="0"/>
                </a:rPr>
                <a:t>=3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06088" y="6008008"/>
              <a:ext cx="2075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Degree sequence </a:t>
              </a:r>
              <a:endParaRPr lang="en-US" dirty="0"/>
            </a:p>
          </p:txBody>
        </p:sp>
      </p:grpSp>
      <p:graphicFrame>
        <p:nvGraphicFramePr>
          <p:cNvPr id="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631852"/>
              </p:ext>
            </p:extLst>
          </p:nvPr>
        </p:nvGraphicFramePr>
        <p:xfrm>
          <a:off x="5887855" y="3017936"/>
          <a:ext cx="2462464" cy="714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2" name="Equation" r:id="rId8" imgW="1206500" imgH="381000" progId="Equation.3">
                  <p:embed/>
                </p:oleObj>
              </mc:Choice>
              <mc:Fallback>
                <p:oleObj name="Equation" r:id="rId8" imgW="12065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7855" y="3017936"/>
                        <a:ext cx="2462464" cy="7148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286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71" grpId="0" animBg="1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86863" y="648361"/>
            <a:ext cx="3343451" cy="52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07" tIns="45704" rIns="91407" bIns="45704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Wide Web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423123" y="2781269"/>
            <a:ext cx="2671602" cy="34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07" tIns="45704" rIns="91407" bIns="45704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0" dirty="0"/>
              <a:t>Over 3 billion documents</a:t>
            </a:r>
          </a:p>
        </p:txBody>
      </p:sp>
      <p:pic>
        <p:nvPicPr>
          <p:cNvPr id="7" name="Picture 6" descr="small_net_color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3462" y="3487587"/>
            <a:ext cx="2799047" cy="2652794"/>
          </a:xfrm>
          <a:prstGeom prst="rect">
            <a:avLst/>
          </a:prstGeom>
          <a:noFill/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5210730" y="2970445"/>
            <a:ext cx="3726607" cy="2691632"/>
            <a:chOff x="3261" y="2209"/>
            <a:chExt cx="2298" cy="1796"/>
          </a:xfrm>
        </p:grpSpPr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3261" y="2209"/>
              <a:ext cx="2298" cy="1796"/>
              <a:chOff x="3261" y="2209"/>
              <a:chExt cx="2298" cy="1796"/>
            </a:xfrm>
          </p:grpSpPr>
          <p:pic>
            <p:nvPicPr>
              <p:cNvPr id="16" name="Picture 14" descr="out"/>
              <p:cNvPicPr>
                <a:picLocks noChangeAspect="1" noChangeArrowheads="1"/>
              </p:cNvPicPr>
              <p:nvPr/>
            </p:nvPicPr>
            <p:blipFill>
              <a:blip r:embed="rId4"/>
              <a:srcRect t="5060"/>
              <a:stretch>
                <a:fillRect/>
              </a:stretch>
            </p:blipFill>
            <p:spPr bwMode="auto">
              <a:xfrm>
                <a:off x="3261" y="2209"/>
                <a:ext cx="2298" cy="1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Text Box 15"/>
              <p:cNvSpPr txBox="1">
                <a:spLocks noChangeArrowheads="1"/>
              </p:cNvSpPr>
              <p:nvPr/>
            </p:nvSpPr>
            <p:spPr bwMode="auto">
              <a:xfrm>
                <a:off x="4392" y="2391"/>
                <a:ext cx="957" cy="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1407" tIns="45704" rIns="91407" bIns="45704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400" b="0" dirty="0" err="1">
                    <a:solidFill>
                      <a:srgbClr val="800000"/>
                    </a:solidFill>
                  </a:rPr>
                  <a:t>P(</a:t>
                </a:r>
                <a:r>
                  <a:rPr lang="en-US" sz="2400" b="0" i="1" dirty="0" err="1">
                    <a:solidFill>
                      <a:srgbClr val="800000"/>
                    </a:solidFill>
                  </a:rPr>
                  <a:t>k</a:t>
                </a:r>
                <a:r>
                  <a:rPr lang="en-US" sz="2400" b="0" dirty="0">
                    <a:solidFill>
                      <a:srgbClr val="800000"/>
                    </a:solidFill>
                  </a:rPr>
                  <a:t>)  ~ </a:t>
                </a:r>
                <a:r>
                  <a:rPr lang="en-US" sz="2400" b="0" i="1" dirty="0" err="1">
                    <a:solidFill>
                      <a:srgbClr val="800000"/>
                    </a:solidFill>
                  </a:rPr>
                  <a:t>k</a:t>
                </a:r>
                <a:r>
                  <a:rPr lang="en-US" sz="2400" b="0" baseline="30000" dirty="0" err="1">
                    <a:solidFill>
                      <a:srgbClr val="800000"/>
                    </a:solidFill>
                  </a:rPr>
                  <a:t>-</a:t>
                </a:r>
                <a:r>
                  <a:rPr lang="en-US" sz="2400" b="0" baseline="30000" dirty="0" err="1">
                    <a:solidFill>
                      <a:srgbClr val="800000"/>
                    </a:solidFill>
                    <a:sym typeface="Symbol" charset="2"/>
                  </a:rPr>
                  <a:t></a:t>
                </a:r>
                <a:endParaRPr lang="en-US" sz="2400" b="0" dirty="0">
                  <a:solidFill>
                    <a:srgbClr val="800000"/>
                  </a:solidFill>
                </a:endParaRPr>
              </a:p>
            </p:txBody>
          </p:sp>
        </p:grp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648" y="3034"/>
              <a:ext cx="95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endParaRPr lang="en-US"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9" name="Oval 2"/>
          <p:cNvSpPr>
            <a:spLocks noChangeArrowheads="1"/>
          </p:cNvSpPr>
          <p:nvPr/>
        </p:nvSpPr>
        <p:spPr bwMode="auto">
          <a:xfrm>
            <a:off x="1627316" y="1664971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4"/>
          <p:cNvSpPr>
            <a:spLocks noChangeShapeType="1"/>
          </p:cNvSpPr>
          <p:nvPr/>
        </p:nvSpPr>
        <p:spPr bwMode="auto">
          <a:xfrm flipV="1">
            <a:off x="1474916" y="2122171"/>
            <a:ext cx="457200" cy="4572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40156" y="1603696"/>
            <a:ext cx="19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 documents</a:t>
            </a:r>
            <a:r>
              <a:rPr lang="en-US" sz="2400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400626" y="218903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URL links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0757-5DF0-464E-A188-3352BFCD1AC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2940623" y="6168206"/>
            <a:ext cx="331244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0" dirty="0" err="1">
                <a:solidFill>
                  <a:schemeClr val="accent2"/>
                </a:solidFill>
              </a:rPr>
              <a:t>Barabási</a:t>
            </a:r>
            <a:r>
              <a:rPr lang="en-US" sz="1400" b="0" dirty="0">
                <a:solidFill>
                  <a:schemeClr val="accent2"/>
                </a:solidFill>
              </a:rPr>
              <a:t> &amp; Albert, </a:t>
            </a:r>
            <a:r>
              <a:rPr lang="en-US" sz="1400" b="0" i="1" dirty="0">
                <a:solidFill>
                  <a:schemeClr val="accent2"/>
                </a:solidFill>
              </a:rPr>
              <a:t>Science</a:t>
            </a:r>
            <a:r>
              <a:rPr lang="en-US" sz="1400" b="0" dirty="0">
                <a:solidFill>
                  <a:schemeClr val="accent2"/>
                </a:solidFill>
              </a:rPr>
              <a:t> </a:t>
            </a:r>
            <a:r>
              <a:rPr lang="en-US" sz="1400" dirty="0">
                <a:solidFill>
                  <a:schemeClr val="accent2"/>
                </a:solidFill>
              </a:rPr>
              <a:t>286,</a:t>
            </a:r>
            <a:r>
              <a:rPr lang="en-US" sz="1400" b="0" dirty="0">
                <a:solidFill>
                  <a:schemeClr val="accent2"/>
                </a:solidFill>
              </a:rPr>
              <a:t> 509 (1999)</a:t>
            </a:r>
          </a:p>
        </p:txBody>
      </p:sp>
      <p:sp>
        <p:nvSpPr>
          <p:cNvPr id="106" name="Notched Right Arrow 105"/>
          <p:cNvSpPr/>
          <p:nvPr/>
        </p:nvSpPr>
        <p:spPr>
          <a:xfrm>
            <a:off x="4268476" y="4065345"/>
            <a:ext cx="609375" cy="409352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10800000" algn="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F-RG-RealNetworkDegreeDist-marc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4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4400" y="3657600"/>
            <a:ext cx="2743200" cy="2211706"/>
            <a:chOff x="576" y="2063"/>
            <a:chExt cx="1728" cy="1393"/>
          </a:xfrm>
        </p:grpSpPr>
        <p:sp>
          <p:nvSpPr>
            <p:cNvPr id="34839" name="Line 4"/>
            <p:cNvSpPr>
              <a:spLocks noChangeShapeType="1"/>
            </p:cNvSpPr>
            <p:nvPr/>
          </p:nvSpPr>
          <p:spPr bwMode="auto">
            <a:xfrm>
              <a:off x="606" y="2473"/>
              <a:ext cx="1274" cy="245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0" name="Line 5"/>
            <p:cNvSpPr>
              <a:spLocks noChangeShapeType="1"/>
            </p:cNvSpPr>
            <p:nvPr/>
          </p:nvSpPr>
          <p:spPr bwMode="auto">
            <a:xfrm>
              <a:off x="1304" y="2090"/>
              <a:ext cx="757" cy="191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1" name="Line 6"/>
            <p:cNvSpPr>
              <a:spLocks noChangeShapeType="1"/>
            </p:cNvSpPr>
            <p:nvPr/>
          </p:nvSpPr>
          <p:spPr bwMode="auto">
            <a:xfrm flipV="1">
              <a:off x="606" y="2090"/>
              <a:ext cx="698" cy="1093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2" name="Line 7"/>
            <p:cNvSpPr>
              <a:spLocks noChangeShapeType="1"/>
            </p:cNvSpPr>
            <p:nvPr/>
          </p:nvSpPr>
          <p:spPr bwMode="auto">
            <a:xfrm flipV="1">
              <a:off x="606" y="2718"/>
              <a:ext cx="1274" cy="465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3" name="Line 8"/>
            <p:cNvSpPr>
              <a:spLocks noChangeShapeType="1"/>
            </p:cNvSpPr>
            <p:nvPr/>
          </p:nvSpPr>
          <p:spPr bwMode="auto">
            <a:xfrm flipH="1" flipV="1">
              <a:off x="606" y="2473"/>
              <a:ext cx="1183" cy="956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4" name="Line 9"/>
            <p:cNvSpPr>
              <a:spLocks noChangeShapeType="1"/>
            </p:cNvSpPr>
            <p:nvPr/>
          </p:nvSpPr>
          <p:spPr bwMode="auto">
            <a:xfrm flipV="1">
              <a:off x="1789" y="2281"/>
              <a:ext cx="272" cy="1148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5" name="Line 10"/>
            <p:cNvSpPr>
              <a:spLocks noChangeShapeType="1"/>
            </p:cNvSpPr>
            <p:nvPr/>
          </p:nvSpPr>
          <p:spPr bwMode="auto">
            <a:xfrm flipH="1">
              <a:off x="1789" y="3073"/>
              <a:ext cx="485" cy="356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6" name="Line 11"/>
            <p:cNvSpPr>
              <a:spLocks noChangeShapeType="1"/>
            </p:cNvSpPr>
            <p:nvPr/>
          </p:nvSpPr>
          <p:spPr bwMode="auto">
            <a:xfrm>
              <a:off x="1304" y="2112"/>
              <a:ext cx="485" cy="1339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7" name="Line 12"/>
            <p:cNvSpPr>
              <a:spLocks noChangeShapeType="1"/>
            </p:cNvSpPr>
            <p:nvPr/>
          </p:nvSpPr>
          <p:spPr bwMode="auto">
            <a:xfrm>
              <a:off x="2061" y="2281"/>
              <a:ext cx="213" cy="792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8" name="Line 13"/>
            <p:cNvSpPr>
              <a:spLocks noChangeShapeType="1"/>
            </p:cNvSpPr>
            <p:nvPr/>
          </p:nvSpPr>
          <p:spPr bwMode="auto">
            <a:xfrm>
              <a:off x="1304" y="2090"/>
              <a:ext cx="576" cy="628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9" name="Oval 14"/>
            <p:cNvSpPr>
              <a:spLocks noChangeArrowheads="1"/>
            </p:cNvSpPr>
            <p:nvPr/>
          </p:nvSpPr>
          <p:spPr bwMode="auto">
            <a:xfrm>
              <a:off x="576" y="2445"/>
              <a:ext cx="61" cy="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hu-HU" b="1">
                <a:solidFill>
                  <a:srgbClr val="000000"/>
                </a:solidFill>
                <a:latin typeface="Times New Roman" pitchFamily="-84" charset="0"/>
                <a:ea typeface="Gulim" charset="0"/>
                <a:cs typeface="Gulim" charset="0"/>
              </a:endParaRPr>
            </a:p>
          </p:txBody>
        </p:sp>
        <p:sp>
          <p:nvSpPr>
            <p:cNvPr id="34850" name="Oval 15"/>
            <p:cNvSpPr>
              <a:spLocks noChangeArrowheads="1"/>
            </p:cNvSpPr>
            <p:nvPr/>
          </p:nvSpPr>
          <p:spPr bwMode="auto">
            <a:xfrm>
              <a:off x="1273" y="2063"/>
              <a:ext cx="61" cy="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hu-HU" b="1">
                <a:solidFill>
                  <a:srgbClr val="000000"/>
                </a:solidFill>
                <a:latin typeface="Times New Roman" pitchFamily="-84" charset="0"/>
                <a:ea typeface="Gulim" charset="0"/>
                <a:cs typeface="Gulim" charset="0"/>
              </a:endParaRPr>
            </a:p>
          </p:txBody>
        </p:sp>
        <p:sp>
          <p:nvSpPr>
            <p:cNvPr id="34851" name="Oval 16"/>
            <p:cNvSpPr>
              <a:spLocks noChangeArrowheads="1"/>
            </p:cNvSpPr>
            <p:nvPr/>
          </p:nvSpPr>
          <p:spPr bwMode="auto">
            <a:xfrm>
              <a:off x="2031" y="2254"/>
              <a:ext cx="61" cy="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hu-HU" b="1">
                <a:solidFill>
                  <a:srgbClr val="000000"/>
                </a:solidFill>
                <a:latin typeface="Times New Roman" pitchFamily="-84" charset="0"/>
                <a:ea typeface="Gulim" charset="0"/>
                <a:cs typeface="Gulim" charset="0"/>
              </a:endParaRPr>
            </a:p>
          </p:txBody>
        </p:sp>
        <p:sp>
          <p:nvSpPr>
            <p:cNvPr id="34852" name="Oval 17"/>
            <p:cNvSpPr>
              <a:spLocks noChangeArrowheads="1"/>
            </p:cNvSpPr>
            <p:nvPr/>
          </p:nvSpPr>
          <p:spPr bwMode="auto">
            <a:xfrm>
              <a:off x="1849" y="2691"/>
              <a:ext cx="61" cy="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hu-HU" b="1">
                <a:solidFill>
                  <a:srgbClr val="000000"/>
                </a:solidFill>
                <a:latin typeface="Times New Roman" pitchFamily="-84" charset="0"/>
                <a:ea typeface="Gulim" charset="0"/>
                <a:cs typeface="Gulim" charset="0"/>
              </a:endParaRPr>
            </a:p>
          </p:txBody>
        </p:sp>
        <p:sp>
          <p:nvSpPr>
            <p:cNvPr id="34853" name="Oval 18"/>
            <p:cNvSpPr>
              <a:spLocks noChangeArrowheads="1"/>
            </p:cNvSpPr>
            <p:nvPr/>
          </p:nvSpPr>
          <p:spPr bwMode="auto">
            <a:xfrm>
              <a:off x="2243" y="3046"/>
              <a:ext cx="61" cy="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hu-HU" b="1">
                <a:solidFill>
                  <a:srgbClr val="000000"/>
                </a:solidFill>
                <a:latin typeface="Times New Roman" pitchFamily="-84" charset="0"/>
                <a:ea typeface="Gulim" charset="0"/>
                <a:cs typeface="Gulim" charset="0"/>
              </a:endParaRPr>
            </a:p>
          </p:txBody>
        </p:sp>
        <p:sp>
          <p:nvSpPr>
            <p:cNvPr id="34854" name="Oval 19"/>
            <p:cNvSpPr>
              <a:spLocks noChangeArrowheads="1"/>
            </p:cNvSpPr>
            <p:nvPr/>
          </p:nvSpPr>
          <p:spPr bwMode="auto">
            <a:xfrm>
              <a:off x="1758" y="3401"/>
              <a:ext cx="61" cy="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hu-HU" b="1">
                <a:solidFill>
                  <a:srgbClr val="000000"/>
                </a:solidFill>
                <a:latin typeface="Times New Roman" pitchFamily="-84" charset="0"/>
                <a:ea typeface="Gulim" charset="0"/>
                <a:cs typeface="Gulim" charset="0"/>
              </a:endParaRPr>
            </a:p>
          </p:txBody>
        </p:sp>
        <p:sp>
          <p:nvSpPr>
            <p:cNvPr id="34855" name="Oval 20"/>
            <p:cNvSpPr>
              <a:spLocks noChangeArrowheads="1"/>
            </p:cNvSpPr>
            <p:nvPr/>
          </p:nvSpPr>
          <p:spPr bwMode="auto">
            <a:xfrm>
              <a:off x="576" y="3155"/>
              <a:ext cx="61" cy="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hu-HU" b="1">
                <a:solidFill>
                  <a:srgbClr val="000000"/>
                </a:solidFill>
                <a:latin typeface="Times New Roman" pitchFamily="-84" charset="0"/>
                <a:ea typeface="Gulim" charset="0"/>
                <a:cs typeface="Gulim" charset="0"/>
              </a:endParaRPr>
            </a:p>
          </p:txBody>
        </p:sp>
      </p:grpSp>
      <p:sp>
        <p:nvSpPr>
          <p:cNvPr id="34820" name="Text Box 21"/>
          <p:cNvSpPr txBox="1">
            <a:spLocks noChangeArrowheads="1"/>
          </p:cNvSpPr>
          <p:nvPr/>
        </p:nvSpPr>
        <p:spPr bwMode="auto">
          <a:xfrm>
            <a:off x="228600" y="6461761"/>
            <a:ext cx="4876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Barabási &amp; Albert, </a:t>
            </a:r>
            <a:r>
              <a:rPr lang="en-US" sz="1200" i="1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Science</a:t>
            </a:r>
            <a:r>
              <a:rPr lang="en-US" sz="12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286,</a:t>
            </a:r>
            <a:r>
              <a:rPr lang="en-US" sz="12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 509 (1999)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350964" y="3722371"/>
            <a:ext cx="1468437" cy="2678430"/>
            <a:chOff x="851" y="2112"/>
            <a:chExt cx="925" cy="1687"/>
          </a:xfrm>
        </p:grpSpPr>
        <p:sp>
          <p:nvSpPr>
            <p:cNvPr id="34836" name="Line 24"/>
            <p:cNvSpPr>
              <a:spLocks noChangeShapeType="1"/>
            </p:cNvSpPr>
            <p:nvPr/>
          </p:nvSpPr>
          <p:spPr bwMode="auto">
            <a:xfrm flipV="1">
              <a:off x="864" y="2112"/>
              <a:ext cx="446" cy="168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7" name="Line 25"/>
            <p:cNvSpPr>
              <a:spLocks noChangeShapeType="1"/>
            </p:cNvSpPr>
            <p:nvPr/>
          </p:nvSpPr>
          <p:spPr bwMode="auto">
            <a:xfrm flipV="1">
              <a:off x="912" y="3456"/>
              <a:ext cx="864" cy="31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8" name="Oval 26"/>
            <p:cNvSpPr>
              <a:spLocks noChangeArrowheads="1"/>
            </p:cNvSpPr>
            <p:nvPr/>
          </p:nvSpPr>
          <p:spPr bwMode="auto">
            <a:xfrm>
              <a:off x="851" y="3744"/>
              <a:ext cx="61" cy="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hu-HU" b="1">
                <a:solidFill>
                  <a:srgbClr val="000000"/>
                </a:solidFill>
                <a:latin typeface="Times New Roman" pitchFamily="-84" charset="0"/>
                <a:ea typeface="Gulim" charset="0"/>
                <a:cs typeface="Gulim" charset="0"/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283201" y="3531870"/>
            <a:ext cx="2879725" cy="3055620"/>
            <a:chOff x="3216" y="1824"/>
            <a:chExt cx="1923" cy="2039"/>
          </a:xfrm>
        </p:grpSpPr>
        <p:pic>
          <p:nvPicPr>
            <p:cNvPr id="34834" name="Picture 28" descr="BA"/>
            <p:cNvPicPr preferRelativeResize="0"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16" y="1824"/>
              <a:ext cx="1923" cy="20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35" name="Text Box 29"/>
            <p:cNvSpPr txBox="1">
              <a:spLocks noChangeArrowheads="1"/>
            </p:cNvSpPr>
            <p:nvPr/>
          </p:nvSpPr>
          <p:spPr bwMode="auto">
            <a:xfrm>
              <a:off x="3744" y="3120"/>
              <a:ext cx="1008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07" tIns="45704" rIns="91407" bIns="45704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>
                  <a:solidFill>
                    <a:srgbClr val="FF0000"/>
                  </a:solidFill>
                  <a:latin typeface="Helvetica" pitchFamily="-84" charset="0"/>
                  <a:ea typeface="Gulim" charset="0"/>
                  <a:cs typeface="Gulim" charset="0"/>
                </a:rPr>
                <a:t>P(k) ~k</a:t>
              </a:r>
              <a:r>
                <a:rPr lang="en-US" sz="2000" b="1" baseline="30000">
                  <a:solidFill>
                    <a:srgbClr val="FF0000"/>
                  </a:solidFill>
                  <a:latin typeface="Helvetica" pitchFamily="-84" charset="0"/>
                  <a:ea typeface="Gulim" charset="0"/>
                  <a:cs typeface="Gulim" charset="0"/>
                </a:rPr>
                <a:t>-3</a:t>
              </a:r>
              <a:endParaRPr lang="en-US" sz="2000" b="1">
                <a:solidFill>
                  <a:srgbClr val="FF0000"/>
                </a:solidFill>
                <a:latin typeface="Helvetica" pitchFamily="-84" charset="0"/>
                <a:ea typeface="Gulim" charset="0"/>
                <a:cs typeface="Gulim" charset="0"/>
              </a:endParaRP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-38100" y="824866"/>
            <a:ext cx="5410200" cy="1006077"/>
            <a:chOff x="-24" y="342"/>
            <a:chExt cx="3408" cy="633"/>
          </a:xfrm>
        </p:grpSpPr>
        <p:sp>
          <p:nvSpPr>
            <p:cNvPr id="34832" name="Text Box 32"/>
            <p:cNvSpPr txBox="1">
              <a:spLocks noChangeArrowheads="1"/>
            </p:cNvSpPr>
            <p:nvPr/>
          </p:nvSpPr>
          <p:spPr bwMode="auto">
            <a:xfrm>
              <a:off x="144" y="342"/>
              <a:ext cx="273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07" tIns="45704" rIns="91407" bIns="45704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rgbClr val="FF0000"/>
                  </a:solidFill>
                  <a:latin typeface="Helvetica" pitchFamily="-84" charset="0"/>
                  <a:ea typeface="Gulim" charset="0"/>
                  <a:cs typeface="Gulim" charset="0"/>
                </a:rPr>
                <a:t>(1) Networks continuously expand by the addition of new nodes</a:t>
              </a:r>
            </a:p>
          </p:txBody>
        </p:sp>
        <p:sp>
          <p:nvSpPr>
            <p:cNvPr id="34833" name="Text Box 33"/>
            <p:cNvSpPr txBox="1">
              <a:spLocks noChangeArrowheads="1"/>
            </p:cNvSpPr>
            <p:nvPr/>
          </p:nvSpPr>
          <p:spPr bwMode="auto">
            <a:xfrm>
              <a:off x="-24" y="762"/>
              <a:ext cx="340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07" tIns="45704" rIns="91407" bIns="45704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solidFill>
                    <a:srgbClr val="008000"/>
                  </a:solidFill>
                  <a:latin typeface="Helvetica" pitchFamily="-84" charset="0"/>
                  <a:ea typeface="Gulim" charset="0"/>
                  <a:cs typeface="Gulim" charset="0"/>
                </a:rPr>
                <a:t>WWW :  </a:t>
              </a:r>
              <a:r>
                <a:rPr lang="en-US" sz="1600">
                  <a:solidFill>
                    <a:srgbClr val="000000"/>
                  </a:solidFill>
                  <a:latin typeface="Helvetica" pitchFamily="-84" charset="0"/>
                  <a:ea typeface="Gulim" charset="0"/>
                  <a:cs typeface="Gulim" charset="0"/>
                </a:rPr>
                <a:t>addition of new documents</a:t>
              </a:r>
            </a:p>
          </p:txBody>
        </p:sp>
      </p:grpSp>
      <p:sp>
        <p:nvSpPr>
          <p:cNvPr id="685090" name="Text Box 34"/>
          <p:cNvSpPr txBox="1">
            <a:spLocks noChangeArrowheads="1"/>
          </p:cNvSpPr>
          <p:nvPr/>
        </p:nvSpPr>
        <p:spPr bwMode="auto">
          <a:xfrm>
            <a:off x="4648200" y="840106"/>
            <a:ext cx="396240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0000"/>
                </a:solidFill>
                <a:latin typeface="Helvetica" pitchFamily="-84" charset="0"/>
                <a:ea typeface="Gulim" charset="0"/>
                <a:cs typeface="Gulim" charset="0"/>
              </a:rPr>
              <a:t>GROWTH:  </a:t>
            </a:r>
          </a:p>
          <a:p>
            <a:pPr>
              <a:spcBef>
                <a:spcPct val="50000"/>
              </a:spcBef>
            </a:pPr>
            <a:r>
              <a:rPr lang="en-US" sz="1600">
                <a:latin typeface="Helvetica" pitchFamily="-84" charset="0"/>
                <a:ea typeface="Gulim" charset="0"/>
                <a:cs typeface="Gulim" charset="0"/>
              </a:rPr>
              <a:t>add a new node with m links</a:t>
            </a:r>
          </a:p>
        </p:txBody>
      </p:sp>
      <p:sp>
        <p:nvSpPr>
          <p:cNvPr id="685091" name="Text Box 35"/>
          <p:cNvSpPr txBox="1">
            <a:spLocks noChangeArrowheads="1"/>
          </p:cNvSpPr>
          <p:nvPr/>
        </p:nvSpPr>
        <p:spPr bwMode="auto">
          <a:xfrm>
            <a:off x="4648201" y="1676400"/>
            <a:ext cx="4683125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0000"/>
                </a:solidFill>
                <a:latin typeface="Helvetica" pitchFamily="-84" charset="0"/>
                <a:ea typeface="Gulim" charset="0"/>
                <a:cs typeface="Gulim" charset="0"/>
              </a:rPr>
              <a:t>PREFERENTIAL ATTACHMENT: </a:t>
            </a:r>
          </a:p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the probability that a node connects to a node with </a:t>
            </a:r>
            <a:r>
              <a:rPr lang="en-US" sz="1600" i="1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k</a:t>
            </a:r>
            <a:r>
              <a:rPr lang="en-US" sz="16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 links is proportional to </a:t>
            </a:r>
            <a:r>
              <a:rPr lang="en-US" sz="1600" i="1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k</a:t>
            </a:r>
            <a:r>
              <a:rPr lang="en-US" sz="1600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rPr>
              <a:t>.</a:t>
            </a:r>
            <a:endParaRPr lang="en-US" sz="1600" b="1">
              <a:solidFill>
                <a:srgbClr val="000000"/>
              </a:solidFill>
              <a:latin typeface="Helvetica" pitchFamily="-84" charset="0"/>
              <a:ea typeface="Gulim" charset="0"/>
              <a:cs typeface="Gulim" charset="0"/>
            </a:endParaRP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-279400" y="1958341"/>
            <a:ext cx="5867400" cy="1036638"/>
            <a:chOff x="-176" y="1056"/>
            <a:chExt cx="3696" cy="653"/>
          </a:xfrm>
        </p:grpSpPr>
        <p:sp>
          <p:nvSpPr>
            <p:cNvPr id="34830" name="Text Box 37"/>
            <p:cNvSpPr txBox="1">
              <a:spLocks noChangeArrowheads="1"/>
            </p:cNvSpPr>
            <p:nvPr/>
          </p:nvSpPr>
          <p:spPr bwMode="auto">
            <a:xfrm>
              <a:off x="144" y="1056"/>
              <a:ext cx="2544" cy="3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rgbClr val="FF0000"/>
                  </a:solidFill>
                  <a:latin typeface="Helvetica" pitchFamily="-84" charset="0"/>
                  <a:ea typeface="Gulim" charset="0"/>
                  <a:cs typeface="Gulim" charset="0"/>
                </a:rPr>
                <a:t>(2) New nodes prefer to link to highly connected nodes.</a:t>
              </a:r>
            </a:p>
          </p:txBody>
        </p:sp>
        <p:sp>
          <p:nvSpPr>
            <p:cNvPr id="34831" name="Text Box 38"/>
            <p:cNvSpPr txBox="1">
              <a:spLocks noChangeArrowheads="1"/>
            </p:cNvSpPr>
            <p:nvPr/>
          </p:nvSpPr>
          <p:spPr bwMode="auto">
            <a:xfrm>
              <a:off x="-176" y="1496"/>
              <a:ext cx="369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solidFill>
                    <a:srgbClr val="008000"/>
                  </a:solidFill>
                  <a:latin typeface="Helvetica" pitchFamily="-84" charset="0"/>
                  <a:ea typeface="Gulim" charset="0"/>
                  <a:cs typeface="Gulim" charset="0"/>
                </a:rPr>
                <a:t>WWW :  </a:t>
              </a:r>
              <a:r>
                <a:rPr lang="en-US" sz="1600">
                  <a:solidFill>
                    <a:srgbClr val="000000"/>
                  </a:solidFill>
                  <a:latin typeface="Helvetica" pitchFamily="-84" charset="0"/>
                  <a:ea typeface="Gulim" charset="0"/>
                  <a:cs typeface="Gulim" charset="0"/>
                </a:rPr>
                <a:t>linking to well known sites</a:t>
              </a:r>
              <a:endParaRPr lang="en-US" sz="1600" b="1">
                <a:solidFill>
                  <a:srgbClr val="000000"/>
                </a:solidFill>
                <a:latin typeface="Helvetica" pitchFamily="-84" charset="0"/>
                <a:ea typeface="Gulim" charset="0"/>
                <a:cs typeface="Gulim" charset="0"/>
              </a:endParaRPr>
            </a:p>
          </p:txBody>
        </p:sp>
      </p:grpSp>
      <p:sp>
        <p:nvSpPr>
          <p:cNvPr id="40" name="TextBox 3"/>
          <p:cNvSpPr txBox="1">
            <a:spLocks noChangeArrowheads="1"/>
          </p:cNvSpPr>
          <p:nvPr/>
        </p:nvSpPr>
        <p:spPr bwMode="auto">
          <a:xfrm>
            <a:off x="5638800" y="6557010"/>
            <a:ext cx="3429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Helvetica" pitchFamily="-111" charset="0"/>
                <a:ea typeface="Helvetica" pitchFamily="-111" charset="0"/>
                <a:cs typeface="Helvetica" pitchFamily="-111" charset="0"/>
              </a:rPr>
              <a:t>Network Science: Evolving Network Models </a:t>
            </a:r>
            <a:endParaRPr lang="en-US" sz="600" i="1" dirty="0">
              <a:solidFill>
                <a:schemeClr val="bg1">
                  <a:lumMod val="65000"/>
                </a:schemeClr>
              </a:solidFill>
              <a:latin typeface="Helvetica" pitchFamily="-111" charset="0"/>
              <a:ea typeface="Helvetica" pitchFamily="-111" charset="0"/>
              <a:cs typeface="Helvetica" pitchFamily="-111" charset="0"/>
            </a:endParaRPr>
          </a:p>
        </p:txBody>
      </p:sp>
      <p:graphicFrame>
        <p:nvGraphicFramePr>
          <p:cNvPr id="685078" name="Object 22"/>
          <p:cNvGraphicFramePr>
            <a:graphicFrameLocks noChangeAspect="1"/>
          </p:cNvGraphicFramePr>
          <p:nvPr/>
        </p:nvGraphicFramePr>
        <p:xfrm>
          <a:off x="6073776" y="2977516"/>
          <a:ext cx="1724025" cy="89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5" imgW="850680" imgH="444240" progId="Equation.3">
                  <p:embed/>
                </p:oleObj>
              </mc:Choice>
              <mc:Fallback>
                <p:oleObj name="Equation" r:id="rId5" imgW="850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76" y="2977516"/>
                        <a:ext cx="1724025" cy="8972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0886" y="11431"/>
            <a:ext cx="6473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  <a:cs typeface="Trajan Pro"/>
              </a:rPr>
              <a:t>The </a:t>
            </a:r>
            <a:r>
              <a:rPr lang="en-US" sz="3600" dirty="0" err="1">
                <a:latin typeface="+mj-lt"/>
                <a:cs typeface="Trajan Pro"/>
              </a:rPr>
              <a:t>Barabási</a:t>
            </a:r>
            <a:r>
              <a:rPr lang="en-US" sz="3600" dirty="0">
                <a:latin typeface="+mj-lt"/>
                <a:cs typeface="Trajan Pro"/>
              </a:rPr>
              <a:t>-Albert </a:t>
            </a:r>
            <a:r>
              <a:rPr lang="en-US" sz="3600" dirty="0" smtClean="0">
                <a:latin typeface="+mj-lt"/>
                <a:cs typeface="Trajan Pro"/>
              </a:rPr>
              <a:t>model - 1999</a:t>
            </a:r>
            <a:endParaRPr lang="en-US" sz="3600" dirty="0">
              <a:latin typeface="+mj-lt"/>
              <a:cs typeface="Trajan Pro"/>
            </a:endParaRPr>
          </a:p>
        </p:txBody>
      </p:sp>
    </p:spTree>
    <p:extLst>
      <p:ext uri="{BB962C8B-B14F-4D97-AF65-F5344CB8AC3E}">
        <p14:creationId xmlns:p14="http://schemas.microsoft.com/office/powerpoint/2010/main" val="4097278891"/>
      </p:ext>
    </p:extLst>
  </p:cSld>
  <p:clrMapOvr>
    <a:masterClrMapping/>
  </p:clrMapOvr>
  <p:transition xmlns:p14="http://schemas.microsoft.com/office/powerpoint/2010/main">
    <p:blinds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090" grpId="0" autoUpdateAnimBg="0"/>
      <p:bldP spid="68509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(Shortest) Path length &amp; Diameter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362167"/>
            <a:ext cx="5726832" cy="302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41" y="2243460"/>
            <a:ext cx="3106959" cy="32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8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2013"/>
            <a:ext cx="9154695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Six Degree Separation - Small World Property</a:t>
            </a:r>
            <a:endParaRPr lang="en-US" sz="3600" dirty="0"/>
          </a:p>
        </p:txBody>
      </p:sp>
      <p:pic>
        <p:nvPicPr>
          <p:cNvPr id="9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282" y="2302738"/>
            <a:ext cx="3896455" cy="315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08526" y="1902628"/>
            <a:ext cx="3198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</a:rPr>
              <a:t>Milgram’s</a:t>
            </a:r>
            <a:r>
              <a:rPr lang="en-US" sz="2000" dirty="0" smtClean="0">
                <a:solidFill>
                  <a:srgbClr val="0000FF"/>
                </a:solidFill>
              </a:rPr>
              <a:t> experiment - 1967 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26" y="2680292"/>
            <a:ext cx="3876058" cy="3435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16" y="5933903"/>
            <a:ext cx="989698" cy="621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338" y="5933903"/>
            <a:ext cx="895108" cy="6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6415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small are the real world networks?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782" r="-2782" b="-8103"/>
          <a:stretch/>
        </p:blipFill>
        <p:spPr>
          <a:xfrm>
            <a:off x="1533981" y="1918997"/>
            <a:ext cx="6182942" cy="4261669"/>
          </a:xfrm>
        </p:spPr>
      </p:pic>
      <p:sp>
        <p:nvSpPr>
          <p:cNvPr id="3" name="TextBox 2"/>
          <p:cNvSpPr txBox="1"/>
          <p:nvPr/>
        </p:nvSpPr>
        <p:spPr>
          <a:xfrm>
            <a:off x="4543778" y="5712557"/>
            <a:ext cx="33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0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coefficient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" r="1870"/>
          <a:stretch/>
        </p:blipFill>
        <p:spPr>
          <a:xfrm>
            <a:off x="623221" y="1600200"/>
            <a:ext cx="8063579" cy="4525963"/>
          </a:xfrm>
        </p:spPr>
      </p:pic>
    </p:spTree>
    <p:extLst>
      <p:ext uri="{BB962C8B-B14F-4D97-AF65-F5344CB8AC3E}">
        <p14:creationId xmlns:p14="http://schemas.microsoft.com/office/powerpoint/2010/main" val="291291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889" y="274638"/>
            <a:ext cx="945376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Clustering coefficient of real world networks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6244" r="-56244"/>
          <a:stretch>
            <a:fillRect/>
          </a:stretch>
        </p:blipFill>
        <p:spPr>
          <a:xfrm>
            <a:off x="519153" y="1600200"/>
            <a:ext cx="8229600" cy="4525963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5002773" y="3934347"/>
            <a:ext cx="1471404" cy="929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177" y="3294380"/>
            <a:ext cx="1832261" cy="7329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5341" y="4027284"/>
            <a:ext cx="254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 for Random Networks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53" y="1600200"/>
            <a:ext cx="1932292" cy="252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9740"/>
            <a:ext cx="8229600" cy="1143000"/>
          </a:xfrm>
        </p:spPr>
        <p:txBody>
          <a:bodyPr/>
          <a:lstStyle/>
          <a:p>
            <a:r>
              <a:rPr lang="en-US" dirty="0" smtClean="0"/>
              <a:t>What is a network?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1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Watts and </a:t>
            </a:r>
            <a:r>
              <a:rPr lang="en-US" dirty="0" err="1" smtClean="0"/>
              <a:t>Strogatz</a:t>
            </a:r>
            <a:r>
              <a:rPr lang="en-US" dirty="0" smtClean="0"/>
              <a:t> Model -1998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974" r="-119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752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Watts and </a:t>
            </a:r>
            <a:r>
              <a:rPr lang="en-US" dirty="0" err="1" smtClean="0"/>
              <a:t>Strogatz</a:t>
            </a:r>
            <a:r>
              <a:rPr lang="en-US" dirty="0" smtClean="0"/>
              <a:t> Model -1998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974" t="29035" r="-11974" b="17208"/>
          <a:stretch/>
        </p:blipFill>
        <p:spPr>
          <a:xfrm>
            <a:off x="1392989" y="1564105"/>
            <a:ext cx="6333958" cy="187261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04" y="3436718"/>
            <a:ext cx="4079477" cy="29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4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577"/>
            <a:ext cx="8229600" cy="883480"/>
          </a:xfrm>
        </p:spPr>
        <p:txBody>
          <a:bodyPr/>
          <a:lstStyle/>
          <a:p>
            <a:r>
              <a:rPr lang="en-US" dirty="0" err="1"/>
              <a:t>Assortativity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015" b="4375"/>
          <a:stretch/>
        </p:blipFill>
        <p:spPr>
          <a:xfrm>
            <a:off x="457200" y="736752"/>
            <a:ext cx="8229600" cy="480778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0" y="2354449"/>
            <a:ext cx="8180528" cy="21363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98824" y="4403846"/>
            <a:ext cx="7228552" cy="1970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05" y="4375990"/>
            <a:ext cx="4979937" cy="25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6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08" y="2307877"/>
            <a:ext cx="5994429" cy="3565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649" y="1616310"/>
            <a:ext cx="8155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cs typeface="Chalkboard"/>
              </a:rPr>
              <a:t>Motif: a small graph (recurring, significant patterns)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020" y="6059452"/>
            <a:ext cx="7452651" cy="307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R. Milo, S. </a:t>
            </a:r>
            <a:r>
              <a:rPr lang="en-US" sz="1400" dirty="0" err="1"/>
              <a:t>Shen</a:t>
            </a:r>
            <a:r>
              <a:rPr lang="en-US" sz="1400" dirty="0"/>
              <a:t>-Orr, S. </a:t>
            </a:r>
            <a:r>
              <a:rPr lang="en-US" sz="1400" dirty="0" err="1"/>
              <a:t>Itzkovitz</a:t>
            </a:r>
            <a:r>
              <a:rPr lang="en-US" sz="1400" dirty="0"/>
              <a:t>, N. </a:t>
            </a:r>
            <a:r>
              <a:rPr lang="en-US" sz="1400" dirty="0" err="1"/>
              <a:t>Kashtan</a:t>
            </a:r>
            <a:r>
              <a:rPr lang="en-US" sz="1400" dirty="0"/>
              <a:t>, D. </a:t>
            </a:r>
            <a:r>
              <a:rPr lang="en-US" sz="1400" dirty="0" err="1"/>
              <a:t>Chklovskii</a:t>
            </a:r>
            <a:r>
              <a:rPr lang="en-US" sz="1400" dirty="0"/>
              <a:t>, and U. </a:t>
            </a:r>
            <a:r>
              <a:rPr lang="en-US" sz="1400" dirty="0" err="1"/>
              <a:t>Alon</a:t>
            </a:r>
            <a:r>
              <a:rPr lang="en-US" sz="1400" dirty="0" smtClean="0"/>
              <a:t>. Science</a:t>
            </a:r>
            <a:r>
              <a:rPr lang="en-US" sz="1400" dirty="0"/>
              <a:t>, 298:824–827, 2002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31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995" y="2520541"/>
            <a:ext cx="89675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we going to do with networks?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General Outline for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291" y="1600200"/>
            <a:ext cx="7634093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Boolean network modeling for various systems</a:t>
            </a:r>
          </a:p>
          <a:p>
            <a:pPr algn="just"/>
            <a:r>
              <a:rPr lang="en-US" dirty="0" smtClean="0"/>
              <a:t>Time evolution of the Boolean networks</a:t>
            </a:r>
          </a:p>
          <a:p>
            <a:pPr algn="just"/>
            <a:r>
              <a:rPr lang="en-US" dirty="0" smtClean="0"/>
              <a:t>Transition mapping between network state in attractor landscape </a:t>
            </a:r>
          </a:p>
          <a:p>
            <a:pPr algn="just"/>
            <a:r>
              <a:rPr lang="en-US" dirty="0" smtClean="0"/>
              <a:t>Information dynamics for the Boolean networks </a:t>
            </a:r>
          </a:p>
          <a:p>
            <a:pPr lvl="1" algn="just"/>
            <a:r>
              <a:rPr lang="en-US" dirty="0" smtClean="0">
                <a:sym typeface="Wingdings"/>
              </a:rPr>
              <a:t>Information processing: Transfer Entropy (TE)</a:t>
            </a:r>
          </a:p>
          <a:p>
            <a:pPr lvl="1" algn="just"/>
            <a:r>
              <a:rPr lang="en-US" dirty="0" smtClean="0">
                <a:sym typeface="Wingdings"/>
              </a:rPr>
              <a:t>Information storage: Active Information (AI)</a:t>
            </a:r>
            <a:endParaRPr lang="en-US" dirty="0" smtClean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3498" y="2594263"/>
            <a:ext cx="5942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Boolean  Biological Network </a:t>
            </a: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916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6559" y="3014283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Node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 smtClean="0"/>
              <a:t> = Protein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725336" y="3874961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Times New Roman"/>
                <a:cs typeface="Times New Roman"/>
              </a:rPr>
              <a:t>S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i="1" dirty="0" smtClean="0">
                <a:latin typeface="Times New Roman"/>
                <a:cs typeface="Times New Roman"/>
              </a:rPr>
              <a:t>  </a:t>
            </a:r>
            <a:r>
              <a:rPr lang="en-US" sz="2400" dirty="0" smtClean="0"/>
              <a:t>: State of node 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endParaRPr lang="en-US" sz="24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4856094" y="4636606"/>
            <a:ext cx="1920621" cy="619801"/>
            <a:chOff x="4856094" y="3471208"/>
            <a:chExt cx="1920621" cy="619801"/>
          </a:xfrm>
        </p:grpSpPr>
        <p:grpSp>
          <p:nvGrpSpPr>
            <p:cNvPr id="31" name="Group 30"/>
            <p:cNvGrpSpPr/>
            <p:nvPr/>
          </p:nvGrpSpPr>
          <p:grpSpPr>
            <a:xfrm>
              <a:off x="6172359" y="3471208"/>
              <a:ext cx="604356" cy="619801"/>
              <a:chOff x="766440" y="3438681"/>
              <a:chExt cx="604356" cy="619801"/>
            </a:xfrm>
          </p:grpSpPr>
          <p:sp>
            <p:nvSpPr>
              <p:cNvPr id="49" name="Oval 48"/>
              <p:cNvSpPr/>
              <p:nvPr/>
            </p:nvSpPr>
            <p:spPr>
              <a:xfrm rot="5400000">
                <a:off x="758717" y="3446404"/>
                <a:ext cx="619801" cy="604356"/>
              </a:xfrm>
              <a:prstGeom prst="ellipse">
                <a:avLst/>
              </a:prstGeom>
              <a:solidFill>
                <a:srgbClr val="FFFF00"/>
              </a:solidFill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930180" y="3491029"/>
                <a:ext cx="3941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 err="1">
                    <a:latin typeface="Times New Roman"/>
                    <a:cs typeface="Times New Roman"/>
                  </a:rPr>
                  <a:t>i</a:t>
                </a:r>
                <a:endParaRPr lang="en-US" sz="2400" b="1" dirty="0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4856094" y="3550276"/>
              <a:ext cx="9484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Times New Roman"/>
                  <a:cs typeface="Times New Roman"/>
                </a:rPr>
                <a:t>S</a:t>
              </a:r>
              <a:r>
                <a:rPr lang="en-US" sz="2400" i="1" baseline="-25000" dirty="0">
                  <a:latin typeface="Times New Roman"/>
                  <a:cs typeface="Times New Roman"/>
                </a:rPr>
                <a:t>i</a:t>
              </a:r>
              <a:r>
                <a:rPr lang="en-US" sz="2400" i="1" dirty="0">
                  <a:latin typeface="Times New Roman"/>
                  <a:cs typeface="Times New Roman"/>
                </a:rPr>
                <a:t> </a:t>
              </a:r>
              <a:r>
                <a:rPr lang="en-US" sz="2400" i="1" dirty="0" smtClean="0">
                  <a:latin typeface="Times New Roman"/>
                  <a:cs typeface="Times New Roman"/>
                </a:rPr>
                <a:t>= </a:t>
              </a:r>
              <a:r>
                <a:rPr lang="en-US" sz="2400" dirty="0" smtClean="0">
                  <a:latin typeface="Times New Roman"/>
                  <a:cs typeface="Times New Roman"/>
                </a:rPr>
                <a:t>1</a:t>
              </a:r>
              <a:endParaRPr lang="en-US" sz="24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501791" y="4715674"/>
            <a:ext cx="3007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protein 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/>
              <a:t> </a:t>
            </a:r>
            <a:r>
              <a:rPr lang="en-US" sz="2400" dirty="0" smtClean="0"/>
              <a:t> is present, </a:t>
            </a:r>
            <a:endParaRPr lang="en-US" sz="2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6204665" y="5483253"/>
            <a:ext cx="604356" cy="619801"/>
            <a:chOff x="4961330" y="3438681"/>
            <a:chExt cx="604356" cy="619801"/>
          </a:xfrm>
        </p:grpSpPr>
        <p:sp>
          <p:nvSpPr>
            <p:cNvPr id="50" name="Oval 49"/>
            <p:cNvSpPr/>
            <p:nvPr/>
          </p:nvSpPr>
          <p:spPr>
            <a:xfrm rot="5400000">
              <a:off x="4953607" y="3446404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22471" y="3491029"/>
              <a:ext cx="394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i="1" dirty="0" err="1">
                  <a:latin typeface="Times New Roman"/>
                  <a:cs typeface="Times New Roman"/>
                </a:rPr>
                <a:t>i</a:t>
              </a:r>
              <a:endParaRPr lang="en-US" sz="2400" b="1" dirty="0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4856094" y="5562321"/>
            <a:ext cx="948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= </a:t>
            </a:r>
            <a:r>
              <a:rPr lang="en-US" sz="2400" dirty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501791" y="5483108"/>
            <a:ext cx="289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protein 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/>
              <a:t> </a:t>
            </a:r>
            <a:r>
              <a:rPr lang="en-US" sz="2400" dirty="0" smtClean="0"/>
              <a:t> is absent, </a:t>
            </a:r>
            <a:endParaRPr lang="en-US" sz="2400" dirty="0"/>
          </a:p>
        </p:txBody>
      </p:sp>
      <p:grpSp>
        <p:nvGrpSpPr>
          <p:cNvPr id="78" name="Group 77"/>
          <p:cNvGrpSpPr/>
          <p:nvPr/>
        </p:nvGrpSpPr>
        <p:grpSpPr>
          <a:xfrm>
            <a:off x="690046" y="2969297"/>
            <a:ext cx="604356" cy="619801"/>
            <a:chOff x="4961330" y="3438681"/>
            <a:chExt cx="604356" cy="619801"/>
          </a:xfrm>
        </p:grpSpPr>
        <p:sp>
          <p:nvSpPr>
            <p:cNvPr id="79" name="Oval 78"/>
            <p:cNvSpPr/>
            <p:nvPr/>
          </p:nvSpPr>
          <p:spPr>
            <a:xfrm rot="5400000">
              <a:off x="4953607" y="3446404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22471" y="3491029"/>
              <a:ext cx="394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i="1" dirty="0" err="1">
                  <a:latin typeface="Times New Roman"/>
                  <a:cs typeface="Times New Roman"/>
                </a:rPr>
                <a:t>i</a:t>
              </a:r>
              <a:endParaRPr lang="en-US" sz="2400" b="1" dirty="0"/>
            </a:p>
          </p:txBody>
        </p:sp>
      </p:grpSp>
      <p:sp>
        <p:nvSpPr>
          <p:cNvPr id="100" name="Oval 99"/>
          <p:cNvSpPr/>
          <p:nvPr/>
        </p:nvSpPr>
        <p:spPr>
          <a:xfrm rot="5400000">
            <a:off x="5260516" y="1809642"/>
            <a:ext cx="619801" cy="604356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5400000">
            <a:off x="4293140" y="719606"/>
            <a:ext cx="619801" cy="604356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5400000">
            <a:off x="3234791" y="1836757"/>
            <a:ext cx="619799" cy="60435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3818692" y="2076984"/>
            <a:ext cx="1460275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1" idx="7"/>
          </p:cNvCxnSpPr>
          <p:nvPr/>
        </p:nvCxnSpPr>
        <p:spPr>
          <a:xfrm flipH="1" flipV="1">
            <a:off x="4816713" y="1240917"/>
            <a:ext cx="571469" cy="64359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rot="5400000" flipV="1">
            <a:off x="4574023" y="1491038"/>
            <a:ext cx="0" cy="1512336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 rot="5400000">
            <a:off x="5755578" y="1666660"/>
            <a:ext cx="484864" cy="417273"/>
            <a:chOff x="1717758" y="987261"/>
            <a:chExt cx="636021" cy="577296"/>
          </a:xfrm>
        </p:grpSpPr>
        <p:sp>
          <p:nvSpPr>
            <p:cNvPr id="115" name="Freeform 114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>
              <a:stCxn id="115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3369524" y="1838039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420345" y="72244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388182" y="180537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a</a:t>
            </a:r>
          </a:p>
        </p:txBody>
      </p:sp>
      <p:cxnSp>
        <p:nvCxnSpPr>
          <p:cNvPr id="110" name="Straight Arrow Connector 109"/>
          <p:cNvCxnSpPr>
            <a:stCxn id="101" idx="7"/>
          </p:cNvCxnSpPr>
          <p:nvPr/>
        </p:nvCxnSpPr>
        <p:spPr>
          <a:xfrm>
            <a:off x="4816713" y="1240917"/>
            <a:ext cx="571469" cy="64359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2" idx="1"/>
            <a:endCxn id="101" idx="5"/>
          </p:cNvCxnSpPr>
          <p:nvPr/>
        </p:nvCxnSpPr>
        <p:spPr>
          <a:xfrm flipV="1">
            <a:off x="3758363" y="1240917"/>
            <a:ext cx="631006" cy="67888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 rot="20329692">
            <a:off x="2937355" y="1628248"/>
            <a:ext cx="484864" cy="417273"/>
            <a:chOff x="1717758" y="987261"/>
            <a:chExt cx="636021" cy="577296"/>
          </a:xfrm>
        </p:grpSpPr>
        <p:sp>
          <p:nvSpPr>
            <p:cNvPr id="113" name="Freeform 112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/>
            <p:cNvCxnSpPr>
              <a:stCxn id="113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532907">
            <a:off x="4327320" y="361186"/>
            <a:ext cx="484864" cy="417273"/>
            <a:chOff x="1717758" y="987261"/>
            <a:chExt cx="636021" cy="577296"/>
          </a:xfrm>
        </p:grpSpPr>
        <p:sp>
          <p:nvSpPr>
            <p:cNvPr id="37" name="Freeform 36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700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703918" y="2741008"/>
            <a:ext cx="7128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Edges = Biochemical interactions between two proteins </a:t>
            </a:r>
            <a:endParaRPr lang="en-US" sz="24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79516" y="3023193"/>
            <a:ext cx="785005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62814" y="3603505"/>
            <a:ext cx="33878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latin typeface="Times New Roman"/>
                <a:cs typeface="Times New Roman"/>
              </a:rPr>
              <a:t>a</a:t>
            </a:r>
            <a:r>
              <a:rPr lang="en-US" sz="2800" i="1" baseline="-25000" dirty="0" err="1">
                <a:latin typeface="Times New Roman"/>
                <a:cs typeface="Times New Roman"/>
              </a:rPr>
              <a:t>ij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  </a:t>
            </a:r>
            <a:r>
              <a:rPr lang="en-US" sz="2400" dirty="0" smtClean="0">
                <a:latin typeface="Times New Roman"/>
                <a:cs typeface="Times New Roman"/>
              </a:rPr>
              <a:t>: </a:t>
            </a:r>
            <a:r>
              <a:rPr lang="en-US" sz="2400" dirty="0" smtClean="0"/>
              <a:t>Weight of edge(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/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 j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1501791" y="4372031"/>
            <a:ext cx="2565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/>
              <a:t> </a:t>
            </a:r>
            <a:r>
              <a:rPr lang="en-US" sz="2400" dirty="0" smtClean="0"/>
              <a:t> is activating  </a:t>
            </a:r>
            <a:r>
              <a:rPr lang="en-US" sz="2400" i="1" dirty="0" smtClean="0">
                <a:latin typeface="Times New Roman"/>
                <a:cs typeface="Times New Roman"/>
              </a:rPr>
              <a:t>j</a:t>
            </a:r>
            <a:r>
              <a:rPr lang="en-US" sz="2400" dirty="0" smtClean="0"/>
              <a:t> , 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1521027" y="5151200"/>
            <a:ext cx="252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/>
              <a:t> </a:t>
            </a:r>
            <a:r>
              <a:rPr lang="en-US" sz="2400" dirty="0" smtClean="0"/>
              <a:t> is inhibiting  </a:t>
            </a:r>
            <a:r>
              <a:rPr lang="en-US" sz="2400" i="1" dirty="0" smtClean="0">
                <a:latin typeface="Times New Roman"/>
                <a:cs typeface="Times New Roman"/>
              </a:rPr>
              <a:t>j</a:t>
            </a:r>
            <a:r>
              <a:rPr lang="en-US" sz="2400" dirty="0" smtClean="0"/>
              <a:t> , 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521027" y="5870605"/>
            <a:ext cx="281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/>
              <a:t> </a:t>
            </a:r>
            <a:r>
              <a:rPr lang="en-US" sz="2400" dirty="0" smtClean="0"/>
              <a:t> doesn’t affect  </a:t>
            </a:r>
            <a:r>
              <a:rPr lang="en-US" sz="2400" i="1" dirty="0" smtClean="0">
                <a:latin typeface="Times New Roman"/>
                <a:cs typeface="Times New Roman"/>
              </a:rPr>
              <a:t>j</a:t>
            </a:r>
            <a:r>
              <a:rPr lang="en-US" sz="2400" dirty="0" smtClean="0"/>
              <a:t> , 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5969593" y="4285456"/>
            <a:ext cx="2004360" cy="619801"/>
            <a:chOff x="4389369" y="4846055"/>
            <a:chExt cx="2004360" cy="619801"/>
          </a:xfrm>
        </p:grpSpPr>
        <p:grpSp>
          <p:nvGrpSpPr>
            <p:cNvPr id="42" name="Group 41"/>
            <p:cNvGrpSpPr/>
            <p:nvPr/>
          </p:nvGrpSpPr>
          <p:grpSpPr>
            <a:xfrm>
              <a:off x="4389369" y="4846055"/>
              <a:ext cx="604356" cy="619801"/>
              <a:chOff x="4961330" y="3438681"/>
              <a:chExt cx="604356" cy="619801"/>
            </a:xfrm>
          </p:grpSpPr>
          <p:sp>
            <p:nvSpPr>
              <p:cNvPr id="43" name="Oval 42"/>
              <p:cNvSpPr/>
              <p:nvPr/>
            </p:nvSpPr>
            <p:spPr>
              <a:xfrm rot="5400000">
                <a:off x="4953607" y="3446404"/>
                <a:ext cx="619801" cy="604356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122471" y="3491029"/>
                <a:ext cx="3941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 err="1">
                    <a:latin typeface="Times New Roman"/>
                    <a:cs typeface="Times New Roman"/>
                  </a:rPr>
                  <a:t>i</a:t>
                </a:r>
                <a:endParaRPr lang="en-US" sz="2400" b="1" dirty="0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>
              <a:off x="5004368" y="5155955"/>
              <a:ext cx="78500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5789373" y="4846055"/>
              <a:ext cx="604356" cy="619801"/>
              <a:chOff x="4961330" y="3438681"/>
              <a:chExt cx="604356" cy="619801"/>
            </a:xfrm>
          </p:grpSpPr>
          <p:sp>
            <p:nvSpPr>
              <p:cNvPr id="52" name="Oval 51"/>
              <p:cNvSpPr/>
              <p:nvPr/>
            </p:nvSpPr>
            <p:spPr>
              <a:xfrm rot="5400000">
                <a:off x="4953607" y="3446404"/>
                <a:ext cx="619801" cy="604356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122471" y="3491029"/>
                <a:ext cx="3941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 smtClean="0">
                    <a:latin typeface="Times New Roman"/>
                    <a:cs typeface="Times New Roman"/>
                  </a:rPr>
                  <a:t>j</a:t>
                </a:r>
                <a:endParaRPr lang="en-US" sz="2400" b="1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982034" y="5191040"/>
            <a:ext cx="2004360" cy="619801"/>
            <a:chOff x="4392359" y="5536331"/>
            <a:chExt cx="2004360" cy="619801"/>
          </a:xfrm>
        </p:grpSpPr>
        <p:grpSp>
          <p:nvGrpSpPr>
            <p:cNvPr id="78" name="Group 77"/>
            <p:cNvGrpSpPr/>
            <p:nvPr/>
          </p:nvGrpSpPr>
          <p:grpSpPr>
            <a:xfrm>
              <a:off x="4392359" y="5536331"/>
              <a:ext cx="604356" cy="619801"/>
              <a:chOff x="4961330" y="3438681"/>
              <a:chExt cx="604356" cy="619801"/>
            </a:xfrm>
          </p:grpSpPr>
          <p:sp>
            <p:nvSpPr>
              <p:cNvPr id="79" name="Oval 78"/>
              <p:cNvSpPr/>
              <p:nvPr/>
            </p:nvSpPr>
            <p:spPr>
              <a:xfrm rot="5400000">
                <a:off x="4953607" y="3446404"/>
                <a:ext cx="619801" cy="604356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122471" y="3491029"/>
                <a:ext cx="3941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 err="1">
                    <a:latin typeface="Times New Roman"/>
                    <a:cs typeface="Times New Roman"/>
                  </a:rPr>
                  <a:t>i</a:t>
                </a:r>
                <a:endParaRPr lang="en-US" sz="2400" b="1" dirty="0"/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>
            <a:xfrm>
              <a:off x="5007358" y="5846231"/>
              <a:ext cx="78500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/>
            <p:cNvGrpSpPr/>
            <p:nvPr/>
          </p:nvGrpSpPr>
          <p:grpSpPr>
            <a:xfrm>
              <a:off x="5792363" y="5536331"/>
              <a:ext cx="604356" cy="619801"/>
              <a:chOff x="4961330" y="3438681"/>
              <a:chExt cx="604356" cy="619801"/>
            </a:xfrm>
          </p:grpSpPr>
          <p:sp>
            <p:nvSpPr>
              <p:cNvPr id="83" name="Oval 82"/>
              <p:cNvSpPr/>
              <p:nvPr/>
            </p:nvSpPr>
            <p:spPr>
              <a:xfrm rot="5400000">
                <a:off x="4953607" y="3446404"/>
                <a:ext cx="619801" cy="604356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122471" y="3491029"/>
                <a:ext cx="3941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 smtClean="0">
                    <a:latin typeface="Times New Roman"/>
                    <a:cs typeface="Times New Roman"/>
                  </a:rPr>
                  <a:t>j</a:t>
                </a:r>
                <a:endParaRPr lang="en-US" sz="2400" b="1" dirty="0"/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4464889" y="4382037"/>
            <a:ext cx="1733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 smtClean="0">
                <a:latin typeface="Times New Roman"/>
                <a:cs typeface="Times New Roman"/>
              </a:rPr>
              <a:t>a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=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</p:txBody>
      </p:sp>
      <p:sp>
        <p:nvSpPr>
          <p:cNvPr id="85" name="Rectangle 84"/>
          <p:cNvSpPr/>
          <p:nvPr/>
        </p:nvSpPr>
        <p:spPr>
          <a:xfrm>
            <a:off x="4464889" y="5151200"/>
            <a:ext cx="1733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 smtClean="0">
                <a:latin typeface="Times New Roman"/>
                <a:cs typeface="Times New Roman"/>
              </a:rPr>
              <a:t>a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=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-1</a:t>
            </a:r>
            <a:endParaRPr lang="en-US" sz="2400" dirty="0"/>
          </a:p>
        </p:txBody>
      </p:sp>
      <p:sp>
        <p:nvSpPr>
          <p:cNvPr id="86" name="Rectangle 85"/>
          <p:cNvSpPr/>
          <p:nvPr/>
        </p:nvSpPr>
        <p:spPr>
          <a:xfrm>
            <a:off x="4479830" y="5835261"/>
            <a:ext cx="1733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 smtClean="0">
                <a:latin typeface="Times New Roman"/>
                <a:cs typeface="Times New Roman"/>
              </a:rPr>
              <a:t>a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=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sp>
        <p:nvSpPr>
          <p:cNvPr id="95" name="TextBox 94"/>
          <p:cNvSpPr txBox="1"/>
          <p:nvPr/>
        </p:nvSpPr>
        <p:spPr>
          <a:xfrm>
            <a:off x="5923842" y="587060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 link from 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/>
              <a:t>  to  </a:t>
            </a:r>
            <a:r>
              <a:rPr lang="en-US" sz="2400" i="1" dirty="0" smtClean="0">
                <a:latin typeface="Times New Roman"/>
                <a:cs typeface="Times New Roman"/>
              </a:rPr>
              <a:t>j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2937355" y="361186"/>
            <a:ext cx="3269291" cy="2087648"/>
            <a:chOff x="2937355" y="361186"/>
            <a:chExt cx="3269291" cy="2087648"/>
          </a:xfrm>
        </p:grpSpPr>
        <p:sp>
          <p:nvSpPr>
            <p:cNvPr id="99" name="Oval 98"/>
            <p:cNvSpPr/>
            <p:nvPr/>
          </p:nvSpPr>
          <p:spPr>
            <a:xfrm rot="5400000">
              <a:off x="5260516" y="1809642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4293140" y="719606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rot="5400000">
              <a:off x="3234791" y="1836757"/>
              <a:ext cx="619799" cy="604356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H="1">
              <a:off x="3818692" y="2076984"/>
              <a:ext cx="146027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7"/>
            </p:cNvCxnSpPr>
            <p:nvPr/>
          </p:nvCxnSpPr>
          <p:spPr>
            <a:xfrm flipH="1" flipV="1"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rot="5400000" flipV="1">
              <a:off x="4574023" y="1491038"/>
              <a:ext cx="0" cy="15123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 rot="5400000">
              <a:off x="5755578" y="1666660"/>
              <a:ext cx="484864" cy="417273"/>
              <a:chOff x="1717758" y="987261"/>
              <a:chExt cx="636021" cy="577296"/>
            </a:xfrm>
          </p:grpSpPr>
          <p:sp>
            <p:nvSpPr>
              <p:cNvPr id="117" name="Freeform 116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Arrow Connector 117"/>
              <p:cNvCxnSpPr>
                <a:stCxn id="117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/>
            <p:cNvSpPr txBox="1"/>
            <p:nvPr/>
          </p:nvSpPr>
          <p:spPr>
            <a:xfrm>
              <a:off x="3369524" y="1838039"/>
              <a:ext cx="34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20345" y="72244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388182" y="18053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a</a:t>
              </a:r>
            </a:p>
          </p:txBody>
        </p:sp>
        <p:cxnSp>
          <p:nvCxnSpPr>
            <p:cNvPr id="109" name="Straight Arrow Connector 108"/>
            <p:cNvCxnSpPr>
              <a:stCxn id="100" idx="7"/>
            </p:cNvCxnSpPr>
            <p:nvPr/>
          </p:nvCxnSpPr>
          <p:spPr>
            <a:xfrm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1" idx="1"/>
              <a:endCxn id="100" idx="5"/>
            </p:cNvCxnSpPr>
            <p:nvPr/>
          </p:nvCxnSpPr>
          <p:spPr>
            <a:xfrm flipV="1">
              <a:off x="3758363" y="1240917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/>
            <p:cNvGrpSpPr/>
            <p:nvPr/>
          </p:nvGrpSpPr>
          <p:grpSpPr>
            <a:xfrm rot="20329692">
              <a:off x="2937355" y="1628248"/>
              <a:ext cx="484864" cy="417273"/>
              <a:chOff x="1717758" y="987261"/>
              <a:chExt cx="636021" cy="577296"/>
            </a:xfrm>
          </p:grpSpPr>
          <p:sp>
            <p:nvSpPr>
              <p:cNvPr id="115" name="Freeform 114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5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 rot="1532907">
              <a:off x="4327320" y="361186"/>
              <a:ext cx="484864" cy="417273"/>
              <a:chOff x="1717758" y="987261"/>
              <a:chExt cx="636021" cy="577296"/>
            </a:xfrm>
          </p:grpSpPr>
          <p:sp>
            <p:nvSpPr>
              <p:cNvPr id="113" name="Freeform 112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13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3905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19501" y="1597493"/>
            <a:ext cx="3765060" cy="2629647"/>
            <a:chOff x="418353" y="298824"/>
            <a:chExt cx="3765060" cy="2629647"/>
          </a:xfrm>
        </p:grpSpPr>
        <p:grpSp>
          <p:nvGrpSpPr>
            <p:cNvPr id="87" name="Group 86"/>
            <p:cNvGrpSpPr/>
            <p:nvPr/>
          </p:nvGrpSpPr>
          <p:grpSpPr>
            <a:xfrm>
              <a:off x="642965" y="741262"/>
              <a:ext cx="3269291" cy="1736951"/>
              <a:chOff x="863300" y="2569084"/>
              <a:chExt cx="3269291" cy="1736951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168458" y="2569084"/>
                <a:ext cx="2964133" cy="1736951"/>
                <a:chOff x="1147241" y="1852596"/>
                <a:chExt cx="2964133" cy="1736951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1147241" y="1852596"/>
                  <a:ext cx="2964133" cy="1736951"/>
                  <a:chOff x="5491226" y="1438626"/>
                  <a:chExt cx="2964133" cy="1736951"/>
                </a:xfrm>
              </p:grpSpPr>
              <p:grpSp>
                <p:nvGrpSpPr>
                  <p:cNvPr id="95" name="Group 94"/>
                  <p:cNvGrpSpPr/>
                  <p:nvPr/>
                </p:nvGrpSpPr>
                <p:grpSpPr>
                  <a:xfrm>
                    <a:off x="5491226" y="1438626"/>
                    <a:ext cx="2964133" cy="1736951"/>
                    <a:chOff x="2008807" y="2976952"/>
                    <a:chExt cx="2964133" cy="1736951"/>
                  </a:xfrm>
                </p:grpSpPr>
                <p:sp>
                  <p:nvSpPr>
                    <p:cNvPr id="99" name="Oval 98"/>
                    <p:cNvSpPr/>
                    <p:nvPr/>
                  </p:nvSpPr>
                  <p:spPr>
                    <a:xfrm rot="5400000">
                      <a:off x="4026810" y="4074711"/>
                      <a:ext cx="619801" cy="604356"/>
                    </a:xfrm>
                    <a:prstGeom prst="ellipse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>
                    <a:xfrm rot="5400000">
                      <a:off x="3059434" y="2984675"/>
                      <a:ext cx="619801" cy="604356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Oval 100"/>
                    <p:cNvSpPr/>
                    <p:nvPr/>
                  </p:nvSpPr>
                  <p:spPr>
                    <a:xfrm rot="5400000">
                      <a:off x="2001085" y="4101826"/>
                      <a:ext cx="619799" cy="604356"/>
                    </a:xfrm>
                    <a:prstGeom prst="ellipse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2" name="Straight Arrow Connector 101"/>
                    <p:cNvCxnSpPr/>
                    <p:nvPr/>
                  </p:nvCxnSpPr>
                  <p:spPr>
                    <a:xfrm flipH="1">
                      <a:off x="2584986" y="4342053"/>
                      <a:ext cx="1460275" cy="0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Arrow Connector 102"/>
                    <p:cNvCxnSpPr>
                      <a:endCxn id="100" idx="7"/>
                    </p:cNvCxnSpPr>
                    <p:nvPr/>
                  </p:nvCxnSpPr>
                  <p:spPr>
                    <a:xfrm flipH="1" flipV="1">
                      <a:off x="3583007" y="3505986"/>
                      <a:ext cx="571469" cy="643592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Arrow Connector 103"/>
                    <p:cNvCxnSpPr/>
                    <p:nvPr/>
                  </p:nvCxnSpPr>
                  <p:spPr>
                    <a:xfrm rot="5400000" flipV="1">
                      <a:off x="3340317" y="3756107"/>
                      <a:ext cx="0" cy="1512336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prstDash val="sysDot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05" name="Group 104"/>
                    <p:cNvGrpSpPr/>
                    <p:nvPr/>
                  </p:nvGrpSpPr>
                  <p:grpSpPr>
                    <a:xfrm rot="5400000">
                      <a:off x="4521872" y="3931729"/>
                      <a:ext cx="484864" cy="417273"/>
                      <a:chOff x="1717758" y="987261"/>
                      <a:chExt cx="636021" cy="577296"/>
                    </a:xfrm>
                  </p:grpSpPr>
                  <p:sp>
                    <p:nvSpPr>
                      <p:cNvPr id="106" name="Freeform 105"/>
                      <p:cNvSpPr/>
                      <p:nvPr/>
                    </p:nvSpPr>
                    <p:spPr>
                      <a:xfrm rot="20074120">
                        <a:off x="1717758" y="987261"/>
                        <a:ext cx="636021" cy="487559"/>
                      </a:xfrm>
                      <a:custGeom>
                        <a:avLst/>
                        <a:gdLst>
                          <a:gd name="connsiteX0" fmla="*/ 188723 w 816424"/>
                          <a:gd name="connsiteY0" fmla="*/ 744070 h 773952"/>
                          <a:gd name="connsiteX1" fmla="*/ 69194 w 816424"/>
                          <a:gd name="connsiteY1" fmla="*/ 624540 h 773952"/>
                          <a:gd name="connsiteX2" fmla="*/ 9429 w 816424"/>
                          <a:gd name="connsiteY2" fmla="*/ 460187 h 773952"/>
                          <a:gd name="connsiteX3" fmla="*/ 9429 w 816424"/>
                          <a:gd name="connsiteY3" fmla="*/ 340658 h 773952"/>
                          <a:gd name="connsiteX4" fmla="*/ 99076 w 816424"/>
                          <a:gd name="connsiteY4" fmla="*/ 146422 h 773952"/>
                          <a:gd name="connsiteX5" fmla="*/ 293312 w 816424"/>
                          <a:gd name="connsiteY5" fmla="*/ 11952 h 773952"/>
                          <a:gd name="connsiteX6" fmla="*/ 547312 w 816424"/>
                          <a:gd name="connsiteY6" fmla="*/ 26893 h 773952"/>
                          <a:gd name="connsiteX7" fmla="*/ 741547 w 816424"/>
                          <a:gd name="connsiteY7" fmla="*/ 191246 h 773952"/>
                          <a:gd name="connsiteX8" fmla="*/ 816253 w 816424"/>
                          <a:gd name="connsiteY8" fmla="*/ 430305 h 773952"/>
                          <a:gd name="connsiteX9" fmla="*/ 756488 w 816424"/>
                          <a:gd name="connsiteY9" fmla="*/ 639481 h 773952"/>
                          <a:gd name="connsiteX10" fmla="*/ 592135 w 816424"/>
                          <a:gd name="connsiteY10" fmla="*/ 773952 h 773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816424" h="773952">
                            <a:moveTo>
                              <a:pt x="188723" y="744070"/>
                            </a:moveTo>
                            <a:cubicBezTo>
                              <a:pt x="143899" y="707962"/>
                              <a:pt x="99076" y="671854"/>
                              <a:pt x="69194" y="624540"/>
                            </a:cubicBezTo>
                            <a:cubicBezTo>
                              <a:pt x="39312" y="577226"/>
                              <a:pt x="19390" y="507500"/>
                              <a:pt x="9429" y="460187"/>
                            </a:cubicBezTo>
                            <a:cubicBezTo>
                              <a:pt x="-532" y="412874"/>
                              <a:pt x="-5512" y="392952"/>
                              <a:pt x="9429" y="340658"/>
                            </a:cubicBezTo>
                            <a:cubicBezTo>
                              <a:pt x="24370" y="288364"/>
                              <a:pt x="51762" y="201206"/>
                              <a:pt x="99076" y="146422"/>
                            </a:cubicBezTo>
                            <a:cubicBezTo>
                              <a:pt x="146390" y="91638"/>
                              <a:pt x="218606" y="31873"/>
                              <a:pt x="293312" y="11952"/>
                            </a:cubicBezTo>
                            <a:cubicBezTo>
                              <a:pt x="368018" y="-7969"/>
                              <a:pt x="472606" y="-2989"/>
                              <a:pt x="547312" y="26893"/>
                            </a:cubicBezTo>
                            <a:cubicBezTo>
                              <a:pt x="622018" y="56775"/>
                              <a:pt x="696724" y="124011"/>
                              <a:pt x="741547" y="191246"/>
                            </a:cubicBezTo>
                            <a:cubicBezTo>
                              <a:pt x="786370" y="258481"/>
                              <a:pt x="813763" y="355599"/>
                              <a:pt x="816253" y="430305"/>
                            </a:cubicBezTo>
                            <a:cubicBezTo>
                              <a:pt x="818743" y="505011"/>
                              <a:pt x="793841" y="582206"/>
                              <a:pt x="756488" y="639481"/>
                            </a:cubicBezTo>
                            <a:cubicBezTo>
                              <a:pt x="719135" y="696756"/>
                              <a:pt x="592135" y="773952"/>
                              <a:pt x="592135" y="773952"/>
                            </a:cubicBezTo>
                          </a:path>
                        </a:pathLst>
                      </a:custGeom>
                      <a:ln w="57150" cmpd="sng">
                        <a:solidFill>
                          <a:srgbClr val="000000"/>
                        </a:solidFill>
                        <a:prstDash val="sys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07" name="Straight Arrow Connector 106"/>
                      <p:cNvCxnSpPr>
                        <a:stCxn id="106" idx="1"/>
                      </p:cNvCxnSpPr>
                      <p:nvPr/>
                    </p:nvCxnSpPr>
                    <p:spPr>
                      <a:xfrm>
                        <a:off x="1861520" y="1479609"/>
                        <a:ext cx="186333" cy="84948"/>
                      </a:xfrm>
                      <a:prstGeom prst="straightConnector1">
                        <a:avLst/>
                      </a:prstGeom>
                      <a:ln w="57150" cmpd="sng">
                        <a:solidFill>
                          <a:srgbClr val="000000"/>
                        </a:solidFill>
                        <a:tailEnd type="arrow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5618237" y="2564782"/>
                    <a:ext cx="34403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c</a:t>
                    </a: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6669058" y="1449192"/>
                    <a:ext cx="38436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b</a:t>
                    </a: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7636895" y="2532120"/>
                    <a:ext cx="3642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a</a:t>
                    </a:r>
                  </a:p>
                </p:txBody>
              </p:sp>
            </p:grpSp>
            <p:cxnSp>
              <p:nvCxnSpPr>
                <p:cNvPr id="94" name="Straight Arrow Connector 93"/>
                <p:cNvCxnSpPr>
                  <a:stCxn id="100" idx="7"/>
                </p:cNvCxnSpPr>
                <p:nvPr/>
              </p:nvCxnSpPr>
              <p:spPr>
                <a:xfrm>
                  <a:off x="2721441" y="2381630"/>
                  <a:ext cx="571469" cy="643592"/>
                </a:xfrm>
                <a:prstGeom prst="straightConnector1">
                  <a:avLst/>
                </a:prstGeom>
                <a:ln w="571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 rot="20329692">
                <a:off x="863300" y="3485449"/>
                <a:ext cx="484864" cy="417273"/>
                <a:chOff x="1717758" y="987261"/>
                <a:chExt cx="636021" cy="577296"/>
              </a:xfrm>
            </p:grpSpPr>
            <p:sp>
              <p:nvSpPr>
                <p:cNvPr id="91" name="Freeform 90"/>
                <p:cNvSpPr/>
                <p:nvPr/>
              </p:nvSpPr>
              <p:spPr>
                <a:xfrm rot="20074120">
                  <a:off x="1717758" y="987261"/>
                  <a:ext cx="636021" cy="487559"/>
                </a:xfrm>
                <a:custGeom>
                  <a:avLst/>
                  <a:gdLst>
                    <a:gd name="connsiteX0" fmla="*/ 188723 w 816424"/>
                    <a:gd name="connsiteY0" fmla="*/ 744070 h 773952"/>
                    <a:gd name="connsiteX1" fmla="*/ 69194 w 816424"/>
                    <a:gd name="connsiteY1" fmla="*/ 624540 h 773952"/>
                    <a:gd name="connsiteX2" fmla="*/ 9429 w 816424"/>
                    <a:gd name="connsiteY2" fmla="*/ 460187 h 773952"/>
                    <a:gd name="connsiteX3" fmla="*/ 9429 w 816424"/>
                    <a:gd name="connsiteY3" fmla="*/ 340658 h 773952"/>
                    <a:gd name="connsiteX4" fmla="*/ 99076 w 816424"/>
                    <a:gd name="connsiteY4" fmla="*/ 146422 h 773952"/>
                    <a:gd name="connsiteX5" fmla="*/ 293312 w 816424"/>
                    <a:gd name="connsiteY5" fmla="*/ 11952 h 773952"/>
                    <a:gd name="connsiteX6" fmla="*/ 547312 w 816424"/>
                    <a:gd name="connsiteY6" fmla="*/ 26893 h 773952"/>
                    <a:gd name="connsiteX7" fmla="*/ 741547 w 816424"/>
                    <a:gd name="connsiteY7" fmla="*/ 191246 h 773952"/>
                    <a:gd name="connsiteX8" fmla="*/ 816253 w 816424"/>
                    <a:gd name="connsiteY8" fmla="*/ 430305 h 773952"/>
                    <a:gd name="connsiteX9" fmla="*/ 756488 w 816424"/>
                    <a:gd name="connsiteY9" fmla="*/ 639481 h 773952"/>
                    <a:gd name="connsiteX10" fmla="*/ 592135 w 816424"/>
                    <a:gd name="connsiteY10" fmla="*/ 773952 h 773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6424" h="773952">
                      <a:moveTo>
                        <a:pt x="188723" y="744070"/>
                      </a:moveTo>
                      <a:cubicBezTo>
                        <a:pt x="143899" y="707962"/>
                        <a:pt x="99076" y="671854"/>
                        <a:pt x="69194" y="624540"/>
                      </a:cubicBezTo>
                      <a:cubicBezTo>
                        <a:pt x="39312" y="577226"/>
                        <a:pt x="19390" y="507500"/>
                        <a:pt x="9429" y="460187"/>
                      </a:cubicBezTo>
                      <a:cubicBezTo>
                        <a:pt x="-532" y="412874"/>
                        <a:pt x="-5512" y="392952"/>
                        <a:pt x="9429" y="340658"/>
                      </a:cubicBezTo>
                      <a:cubicBezTo>
                        <a:pt x="24370" y="288364"/>
                        <a:pt x="51762" y="201206"/>
                        <a:pt x="99076" y="146422"/>
                      </a:cubicBezTo>
                      <a:cubicBezTo>
                        <a:pt x="146390" y="91638"/>
                        <a:pt x="218606" y="31873"/>
                        <a:pt x="293312" y="11952"/>
                      </a:cubicBezTo>
                      <a:cubicBezTo>
                        <a:pt x="368018" y="-7969"/>
                        <a:pt x="472606" y="-2989"/>
                        <a:pt x="547312" y="26893"/>
                      </a:cubicBezTo>
                      <a:cubicBezTo>
                        <a:pt x="622018" y="56775"/>
                        <a:pt x="696724" y="124011"/>
                        <a:pt x="741547" y="191246"/>
                      </a:cubicBezTo>
                      <a:cubicBezTo>
                        <a:pt x="786370" y="258481"/>
                        <a:pt x="813763" y="355599"/>
                        <a:pt x="816253" y="430305"/>
                      </a:cubicBezTo>
                      <a:cubicBezTo>
                        <a:pt x="818743" y="505011"/>
                        <a:pt x="793841" y="582206"/>
                        <a:pt x="756488" y="639481"/>
                      </a:cubicBezTo>
                      <a:cubicBezTo>
                        <a:pt x="719135" y="696756"/>
                        <a:pt x="592135" y="773952"/>
                        <a:pt x="592135" y="773952"/>
                      </a:cubicBezTo>
                    </a:path>
                  </a:pathLst>
                </a:custGeom>
                <a:ln w="571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Arrow Connector 91"/>
                <p:cNvCxnSpPr>
                  <a:stCxn id="91" idx="1"/>
                </p:cNvCxnSpPr>
                <p:nvPr/>
              </p:nvCxnSpPr>
              <p:spPr>
                <a:xfrm>
                  <a:off x="1861520" y="1479609"/>
                  <a:ext cx="186333" cy="84948"/>
                </a:xfrm>
                <a:prstGeom prst="straightConnector1">
                  <a:avLst/>
                </a:prstGeom>
                <a:ln w="57150" cmpd="sng">
                  <a:solidFill>
                    <a:srgbClr val="000000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Arrow Connector 89"/>
              <p:cNvCxnSpPr/>
              <p:nvPr/>
            </p:nvCxnSpPr>
            <p:spPr>
              <a:xfrm flipV="1">
                <a:off x="1684308" y="3098118"/>
                <a:ext cx="631006" cy="67888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/>
            <p:cNvSpPr/>
            <p:nvPr/>
          </p:nvSpPr>
          <p:spPr>
            <a:xfrm>
              <a:off x="418353" y="298824"/>
              <a:ext cx="3765060" cy="2629647"/>
            </a:xfrm>
            <a:prstGeom prst="rect">
              <a:avLst/>
            </a:prstGeom>
            <a:noFill/>
            <a:ln w="127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Picture 129" descr="latex-image-1.pdf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621" y="534914"/>
              <a:ext cx="180791" cy="37649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4979548" y="1578971"/>
            <a:ext cx="3765060" cy="2629647"/>
            <a:chOff x="4978400" y="280302"/>
            <a:chExt cx="3765060" cy="2629647"/>
          </a:xfrm>
        </p:grpSpPr>
        <p:grpSp>
          <p:nvGrpSpPr>
            <p:cNvPr id="108" name="Group 107"/>
            <p:cNvGrpSpPr/>
            <p:nvPr/>
          </p:nvGrpSpPr>
          <p:grpSpPr>
            <a:xfrm>
              <a:off x="5241063" y="726321"/>
              <a:ext cx="3269291" cy="1736951"/>
              <a:chOff x="863300" y="2569084"/>
              <a:chExt cx="3269291" cy="1736951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168458" y="2569084"/>
                <a:ext cx="2964133" cy="1736951"/>
                <a:chOff x="1147241" y="1852596"/>
                <a:chExt cx="2964133" cy="1736951"/>
              </a:xfrm>
            </p:grpSpPr>
            <p:grpSp>
              <p:nvGrpSpPr>
                <p:cNvPr id="114" name="Group 113"/>
                <p:cNvGrpSpPr/>
                <p:nvPr/>
              </p:nvGrpSpPr>
              <p:grpSpPr>
                <a:xfrm>
                  <a:off x="1147241" y="1852596"/>
                  <a:ext cx="2964133" cy="1736951"/>
                  <a:chOff x="5491226" y="1438626"/>
                  <a:chExt cx="2964133" cy="1736951"/>
                </a:xfrm>
              </p:grpSpPr>
              <p:grpSp>
                <p:nvGrpSpPr>
                  <p:cNvPr id="116" name="Group 115"/>
                  <p:cNvGrpSpPr/>
                  <p:nvPr/>
                </p:nvGrpSpPr>
                <p:grpSpPr>
                  <a:xfrm>
                    <a:off x="5491226" y="1438626"/>
                    <a:ext cx="2964133" cy="1736951"/>
                    <a:chOff x="2008807" y="2976952"/>
                    <a:chExt cx="2964133" cy="1736951"/>
                  </a:xfrm>
                </p:grpSpPr>
                <p:sp>
                  <p:nvSpPr>
                    <p:cNvPr id="120" name="Oval 119"/>
                    <p:cNvSpPr/>
                    <p:nvPr/>
                  </p:nvSpPr>
                  <p:spPr>
                    <a:xfrm rot="5400000">
                      <a:off x="4026810" y="4074711"/>
                      <a:ext cx="619801" cy="604356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/>
                    <p:cNvSpPr/>
                    <p:nvPr/>
                  </p:nvSpPr>
                  <p:spPr>
                    <a:xfrm rot="5400000">
                      <a:off x="3059434" y="2984675"/>
                      <a:ext cx="619801" cy="604356"/>
                    </a:xfrm>
                    <a:prstGeom prst="ellipse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Oval 121"/>
                    <p:cNvSpPr/>
                    <p:nvPr/>
                  </p:nvSpPr>
                  <p:spPr>
                    <a:xfrm rot="5400000">
                      <a:off x="2001085" y="4101826"/>
                      <a:ext cx="619799" cy="604356"/>
                    </a:xfrm>
                    <a:prstGeom prst="ellipse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23" name="Straight Arrow Connector 122"/>
                    <p:cNvCxnSpPr/>
                    <p:nvPr/>
                  </p:nvCxnSpPr>
                  <p:spPr>
                    <a:xfrm flipH="1">
                      <a:off x="2584986" y="4342053"/>
                      <a:ext cx="1460275" cy="0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Arrow Connector 123"/>
                    <p:cNvCxnSpPr>
                      <a:endCxn id="121" idx="7"/>
                    </p:cNvCxnSpPr>
                    <p:nvPr/>
                  </p:nvCxnSpPr>
                  <p:spPr>
                    <a:xfrm flipH="1" flipV="1">
                      <a:off x="3583007" y="3505986"/>
                      <a:ext cx="571469" cy="643592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Arrow Connector 124"/>
                    <p:cNvCxnSpPr/>
                    <p:nvPr/>
                  </p:nvCxnSpPr>
                  <p:spPr>
                    <a:xfrm rot="5400000" flipV="1">
                      <a:off x="3340317" y="3756107"/>
                      <a:ext cx="0" cy="1512336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prstDash val="sysDot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6" name="Group 125"/>
                    <p:cNvGrpSpPr/>
                    <p:nvPr/>
                  </p:nvGrpSpPr>
                  <p:grpSpPr>
                    <a:xfrm rot="5400000">
                      <a:off x="4521872" y="3931729"/>
                      <a:ext cx="484864" cy="417273"/>
                      <a:chOff x="1717758" y="987261"/>
                      <a:chExt cx="636021" cy="577296"/>
                    </a:xfrm>
                  </p:grpSpPr>
                  <p:sp>
                    <p:nvSpPr>
                      <p:cNvPr id="127" name="Freeform 126"/>
                      <p:cNvSpPr/>
                      <p:nvPr/>
                    </p:nvSpPr>
                    <p:spPr>
                      <a:xfrm rot="20074120">
                        <a:off x="1717758" y="987261"/>
                        <a:ext cx="636021" cy="487559"/>
                      </a:xfrm>
                      <a:custGeom>
                        <a:avLst/>
                        <a:gdLst>
                          <a:gd name="connsiteX0" fmla="*/ 188723 w 816424"/>
                          <a:gd name="connsiteY0" fmla="*/ 744070 h 773952"/>
                          <a:gd name="connsiteX1" fmla="*/ 69194 w 816424"/>
                          <a:gd name="connsiteY1" fmla="*/ 624540 h 773952"/>
                          <a:gd name="connsiteX2" fmla="*/ 9429 w 816424"/>
                          <a:gd name="connsiteY2" fmla="*/ 460187 h 773952"/>
                          <a:gd name="connsiteX3" fmla="*/ 9429 w 816424"/>
                          <a:gd name="connsiteY3" fmla="*/ 340658 h 773952"/>
                          <a:gd name="connsiteX4" fmla="*/ 99076 w 816424"/>
                          <a:gd name="connsiteY4" fmla="*/ 146422 h 773952"/>
                          <a:gd name="connsiteX5" fmla="*/ 293312 w 816424"/>
                          <a:gd name="connsiteY5" fmla="*/ 11952 h 773952"/>
                          <a:gd name="connsiteX6" fmla="*/ 547312 w 816424"/>
                          <a:gd name="connsiteY6" fmla="*/ 26893 h 773952"/>
                          <a:gd name="connsiteX7" fmla="*/ 741547 w 816424"/>
                          <a:gd name="connsiteY7" fmla="*/ 191246 h 773952"/>
                          <a:gd name="connsiteX8" fmla="*/ 816253 w 816424"/>
                          <a:gd name="connsiteY8" fmla="*/ 430305 h 773952"/>
                          <a:gd name="connsiteX9" fmla="*/ 756488 w 816424"/>
                          <a:gd name="connsiteY9" fmla="*/ 639481 h 773952"/>
                          <a:gd name="connsiteX10" fmla="*/ 592135 w 816424"/>
                          <a:gd name="connsiteY10" fmla="*/ 773952 h 773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816424" h="773952">
                            <a:moveTo>
                              <a:pt x="188723" y="744070"/>
                            </a:moveTo>
                            <a:cubicBezTo>
                              <a:pt x="143899" y="707962"/>
                              <a:pt x="99076" y="671854"/>
                              <a:pt x="69194" y="624540"/>
                            </a:cubicBezTo>
                            <a:cubicBezTo>
                              <a:pt x="39312" y="577226"/>
                              <a:pt x="19390" y="507500"/>
                              <a:pt x="9429" y="460187"/>
                            </a:cubicBezTo>
                            <a:cubicBezTo>
                              <a:pt x="-532" y="412874"/>
                              <a:pt x="-5512" y="392952"/>
                              <a:pt x="9429" y="340658"/>
                            </a:cubicBezTo>
                            <a:cubicBezTo>
                              <a:pt x="24370" y="288364"/>
                              <a:pt x="51762" y="201206"/>
                              <a:pt x="99076" y="146422"/>
                            </a:cubicBezTo>
                            <a:cubicBezTo>
                              <a:pt x="146390" y="91638"/>
                              <a:pt x="218606" y="31873"/>
                              <a:pt x="293312" y="11952"/>
                            </a:cubicBezTo>
                            <a:cubicBezTo>
                              <a:pt x="368018" y="-7969"/>
                              <a:pt x="472606" y="-2989"/>
                              <a:pt x="547312" y="26893"/>
                            </a:cubicBezTo>
                            <a:cubicBezTo>
                              <a:pt x="622018" y="56775"/>
                              <a:pt x="696724" y="124011"/>
                              <a:pt x="741547" y="191246"/>
                            </a:cubicBezTo>
                            <a:cubicBezTo>
                              <a:pt x="786370" y="258481"/>
                              <a:pt x="813763" y="355599"/>
                              <a:pt x="816253" y="430305"/>
                            </a:cubicBezTo>
                            <a:cubicBezTo>
                              <a:pt x="818743" y="505011"/>
                              <a:pt x="793841" y="582206"/>
                              <a:pt x="756488" y="639481"/>
                            </a:cubicBezTo>
                            <a:cubicBezTo>
                              <a:pt x="719135" y="696756"/>
                              <a:pt x="592135" y="773952"/>
                              <a:pt x="592135" y="773952"/>
                            </a:cubicBezTo>
                          </a:path>
                        </a:pathLst>
                      </a:custGeom>
                      <a:ln w="57150" cmpd="sng">
                        <a:solidFill>
                          <a:srgbClr val="000000"/>
                        </a:solidFill>
                        <a:prstDash val="sys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28" name="Straight Arrow Connector 127"/>
                      <p:cNvCxnSpPr>
                        <a:stCxn id="127" idx="1"/>
                      </p:cNvCxnSpPr>
                      <p:nvPr/>
                    </p:nvCxnSpPr>
                    <p:spPr>
                      <a:xfrm>
                        <a:off x="1861520" y="1479609"/>
                        <a:ext cx="186333" cy="84948"/>
                      </a:xfrm>
                      <a:prstGeom prst="straightConnector1">
                        <a:avLst/>
                      </a:prstGeom>
                      <a:ln w="57150" cmpd="sng">
                        <a:solidFill>
                          <a:srgbClr val="000000"/>
                        </a:solidFill>
                        <a:tailEnd type="arrow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5618237" y="2564782"/>
                    <a:ext cx="34403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c</a:t>
                    </a:r>
                  </a:p>
                </p:txBody>
              </p: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6669058" y="1449192"/>
                    <a:ext cx="38436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b</a:t>
                    </a:r>
                  </a:p>
                </p:txBody>
              </p:sp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7636895" y="2532120"/>
                    <a:ext cx="3642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a</a:t>
                    </a:r>
                  </a:p>
                </p:txBody>
              </p:sp>
            </p:grpSp>
            <p:cxnSp>
              <p:nvCxnSpPr>
                <p:cNvPr id="115" name="Straight Arrow Connector 114"/>
                <p:cNvCxnSpPr>
                  <a:stCxn id="121" idx="7"/>
                </p:cNvCxnSpPr>
                <p:nvPr/>
              </p:nvCxnSpPr>
              <p:spPr>
                <a:xfrm>
                  <a:off x="2721441" y="2381630"/>
                  <a:ext cx="571469" cy="643592"/>
                </a:xfrm>
                <a:prstGeom prst="straightConnector1">
                  <a:avLst/>
                </a:prstGeom>
                <a:ln w="571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 rot="20329692">
                <a:off x="863300" y="3485449"/>
                <a:ext cx="484864" cy="417273"/>
                <a:chOff x="1717758" y="987261"/>
                <a:chExt cx="636021" cy="577296"/>
              </a:xfrm>
            </p:grpSpPr>
            <p:sp>
              <p:nvSpPr>
                <p:cNvPr id="112" name="Freeform 111"/>
                <p:cNvSpPr/>
                <p:nvPr/>
              </p:nvSpPr>
              <p:spPr>
                <a:xfrm rot="20074120">
                  <a:off x="1717758" y="987261"/>
                  <a:ext cx="636021" cy="487559"/>
                </a:xfrm>
                <a:custGeom>
                  <a:avLst/>
                  <a:gdLst>
                    <a:gd name="connsiteX0" fmla="*/ 188723 w 816424"/>
                    <a:gd name="connsiteY0" fmla="*/ 744070 h 773952"/>
                    <a:gd name="connsiteX1" fmla="*/ 69194 w 816424"/>
                    <a:gd name="connsiteY1" fmla="*/ 624540 h 773952"/>
                    <a:gd name="connsiteX2" fmla="*/ 9429 w 816424"/>
                    <a:gd name="connsiteY2" fmla="*/ 460187 h 773952"/>
                    <a:gd name="connsiteX3" fmla="*/ 9429 w 816424"/>
                    <a:gd name="connsiteY3" fmla="*/ 340658 h 773952"/>
                    <a:gd name="connsiteX4" fmla="*/ 99076 w 816424"/>
                    <a:gd name="connsiteY4" fmla="*/ 146422 h 773952"/>
                    <a:gd name="connsiteX5" fmla="*/ 293312 w 816424"/>
                    <a:gd name="connsiteY5" fmla="*/ 11952 h 773952"/>
                    <a:gd name="connsiteX6" fmla="*/ 547312 w 816424"/>
                    <a:gd name="connsiteY6" fmla="*/ 26893 h 773952"/>
                    <a:gd name="connsiteX7" fmla="*/ 741547 w 816424"/>
                    <a:gd name="connsiteY7" fmla="*/ 191246 h 773952"/>
                    <a:gd name="connsiteX8" fmla="*/ 816253 w 816424"/>
                    <a:gd name="connsiteY8" fmla="*/ 430305 h 773952"/>
                    <a:gd name="connsiteX9" fmla="*/ 756488 w 816424"/>
                    <a:gd name="connsiteY9" fmla="*/ 639481 h 773952"/>
                    <a:gd name="connsiteX10" fmla="*/ 592135 w 816424"/>
                    <a:gd name="connsiteY10" fmla="*/ 773952 h 773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6424" h="773952">
                      <a:moveTo>
                        <a:pt x="188723" y="744070"/>
                      </a:moveTo>
                      <a:cubicBezTo>
                        <a:pt x="143899" y="707962"/>
                        <a:pt x="99076" y="671854"/>
                        <a:pt x="69194" y="624540"/>
                      </a:cubicBezTo>
                      <a:cubicBezTo>
                        <a:pt x="39312" y="577226"/>
                        <a:pt x="19390" y="507500"/>
                        <a:pt x="9429" y="460187"/>
                      </a:cubicBezTo>
                      <a:cubicBezTo>
                        <a:pt x="-532" y="412874"/>
                        <a:pt x="-5512" y="392952"/>
                        <a:pt x="9429" y="340658"/>
                      </a:cubicBezTo>
                      <a:cubicBezTo>
                        <a:pt x="24370" y="288364"/>
                        <a:pt x="51762" y="201206"/>
                        <a:pt x="99076" y="146422"/>
                      </a:cubicBezTo>
                      <a:cubicBezTo>
                        <a:pt x="146390" y="91638"/>
                        <a:pt x="218606" y="31873"/>
                        <a:pt x="293312" y="11952"/>
                      </a:cubicBezTo>
                      <a:cubicBezTo>
                        <a:pt x="368018" y="-7969"/>
                        <a:pt x="472606" y="-2989"/>
                        <a:pt x="547312" y="26893"/>
                      </a:cubicBezTo>
                      <a:cubicBezTo>
                        <a:pt x="622018" y="56775"/>
                        <a:pt x="696724" y="124011"/>
                        <a:pt x="741547" y="191246"/>
                      </a:cubicBezTo>
                      <a:cubicBezTo>
                        <a:pt x="786370" y="258481"/>
                        <a:pt x="813763" y="355599"/>
                        <a:pt x="816253" y="430305"/>
                      </a:cubicBezTo>
                      <a:cubicBezTo>
                        <a:pt x="818743" y="505011"/>
                        <a:pt x="793841" y="582206"/>
                        <a:pt x="756488" y="639481"/>
                      </a:cubicBezTo>
                      <a:cubicBezTo>
                        <a:pt x="719135" y="696756"/>
                        <a:pt x="592135" y="773952"/>
                        <a:pt x="592135" y="773952"/>
                      </a:cubicBezTo>
                    </a:path>
                  </a:pathLst>
                </a:custGeom>
                <a:ln w="571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Straight Arrow Connector 112"/>
                <p:cNvCxnSpPr>
                  <a:stCxn id="112" idx="1"/>
                </p:cNvCxnSpPr>
                <p:nvPr/>
              </p:nvCxnSpPr>
              <p:spPr>
                <a:xfrm>
                  <a:off x="1861520" y="1479609"/>
                  <a:ext cx="186333" cy="84948"/>
                </a:xfrm>
                <a:prstGeom prst="straightConnector1">
                  <a:avLst/>
                </a:prstGeom>
                <a:ln w="57150" cmpd="sng">
                  <a:solidFill>
                    <a:srgbClr val="000000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Arrow Connector 110"/>
              <p:cNvCxnSpPr/>
              <p:nvPr/>
            </p:nvCxnSpPr>
            <p:spPr>
              <a:xfrm flipV="1">
                <a:off x="1684308" y="3098118"/>
                <a:ext cx="631006" cy="67888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ctangle 128"/>
            <p:cNvSpPr/>
            <p:nvPr/>
          </p:nvSpPr>
          <p:spPr>
            <a:xfrm>
              <a:off x="4978400" y="280302"/>
              <a:ext cx="3765060" cy="2629647"/>
            </a:xfrm>
            <a:prstGeom prst="rect">
              <a:avLst/>
            </a:prstGeom>
            <a:noFill/>
            <a:ln w="127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 descr="latex-image-1.pdf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5765" y="534914"/>
              <a:ext cx="1171623" cy="376497"/>
            </a:xfrm>
            <a:prstGeom prst="rect">
              <a:avLst/>
            </a:prstGeom>
          </p:spPr>
        </p:pic>
      </p:grpSp>
      <p:sp>
        <p:nvSpPr>
          <p:cNvPr id="134" name="TextBox 133"/>
          <p:cNvSpPr txBox="1"/>
          <p:nvPr/>
        </p:nvSpPr>
        <p:spPr>
          <a:xfrm>
            <a:off x="174988" y="192403"/>
            <a:ext cx="5393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Updating rule for the Boolean network 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2121919" y="4518418"/>
            <a:ext cx="5002773" cy="2346464"/>
            <a:chOff x="2121919" y="4286068"/>
            <a:chExt cx="5002773" cy="2346464"/>
          </a:xfrm>
        </p:grpSpPr>
        <p:grpSp>
          <p:nvGrpSpPr>
            <p:cNvPr id="23" name="Group 22"/>
            <p:cNvGrpSpPr/>
            <p:nvPr/>
          </p:nvGrpSpPr>
          <p:grpSpPr>
            <a:xfrm>
              <a:off x="2261709" y="4286068"/>
              <a:ext cx="4553210" cy="2346464"/>
              <a:chOff x="1198163" y="2925727"/>
              <a:chExt cx="5641910" cy="306663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8163" y="2925727"/>
                <a:ext cx="3160960" cy="3066636"/>
              </a:xfrm>
              <a:prstGeom prst="rect">
                <a:avLst/>
              </a:prstGeom>
            </p:spPr>
          </p:pic>
          <p:pic>
            <p:nvPicPr>
              <p:cNvPr id="12" name="Picture 11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0677" y="4313937"/>
                <a:ext cx="2279396" cy="400045"/>
              </a:xfrm>
              <a:prstGeom prst="rect">
                <a:avLst/>
              </a:prstGeom>
            </p:spPr>
          </p:pic>
          <p:pic>
            <p:nvPicPr>
              <p:cNvPr id="19" name="Picture 18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3534" y="3324453"/>
                <a:ext cx="2279396" cy="400045"/>
              </a:xfrm>
              <a:prstGeom prst="rect">
                <a:avLst/>
              </a:prstGeom>
            </p:spPr>
          </p:pic>
          <p:pic>
            <p:nvPicPr>
              <p:cNvPr id="21" name="Picture 20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9036" y="5273538"/>
                <a:ext cx="2279396" cy="400045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2121919" y="4290606"/>
              <a:ext cx="5002773" cy="2283889"/>
            </a:xfrm>
            <a:prstGeom prst="rect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ight Arrow 140"/>
          <p:cNvSpPr/>
          <p:nvPr/>
        </p:nvSpPr>
        <p:spPr>
          <a:xfrm rot="2790040">
            <a:off x="2489657" y="4038584"/>
            <a:ext cx="1094583" cy="61488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/>
          <p:cNvSpPr/>
          <p:nvPr/>
        </p:nvSpPr>
        <p:spPr>
          <a:xfrm rot="18778012">
            <a:off x="5938898" y="3946553"/>
            <a:ext cx="1094583" cy="614889"/>
          </a:xfrm>
          <a:prstGeom prst="rightArrow">
            <a:avLst/>
          </a:prstGeom>
          <a:solidFill>
            <a:srgbClr val="1F4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 rot="1532907">
            <a:off x="2026819" y="1681648"/>
            <a:ext cx="484864" cy="417273"/>
            <a:chOff x="1717758" y="987261"/>
            <a:chExt cx="636021" cy="577296"/>
          </a:xfrm>
        </p:grpSpPr>
        <p:sp>
          <p:nvSpPr>
            <p:cNvPr id="61" name="Freeform 60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61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 rot="1532907">
            <a:off x="6627192" y="1659592"/>
            <a:ext cx="484864" cy="417273"/>
            <a:chOff x="1717758" y="987261"/>
            <a:chExt cx="636021" cy="577296"/>
          </a:xfrm>
        </p:grpSpPr>
        <p:sp>
          <p:nvSpPr>
            <p:cNvPr id="64" name="Freeform 63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34743" y="1024207"/>
            <a:ext cx="2540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(a, b, c) = (0,1,0)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5532841" y="1024207"/>
            <a:ext cx="2540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(a, b, c) = (1,0,0)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7867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43" y="23740"/>
            <a:ext cx="8605615" cy="656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5"/>
          <p:cNvSpPr>
            <a:spLocks noChangeArrowheads="1"/>
          </p:cNvSpPr>
          <p:nvPr/>
        </p:nvSpPr>
        <p:spPr bwMode="auto">
          <a:xfrm>
            <a:off x="309040" y="6574316"/>
            <a:ext cx="93646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</a:rPr>
              <a:t>Skitter data depicting a macroscopic snapshot of Internet connectivity, with selected backbone ISPs (Internet Service Provider) colored </a:t>
            </a:r>
            <a:r>
              <a:rPr lang="en-US" sz="1100" dirty="0" smtClean="0">
                <a:solidFill>
                  <a:srgbClr val="595959"/>
                </a:solidFill>
              </a:rPr>
              <a:t>by </a:t>
            </a:r>
            <a:r>
              <a:rPr lang="en-US" sz="1100" dirty="0">
                <a:solidFill>
                  <a:srgbClr val="595959"/>
                </a:solidFill>
              </a:rPr>
              <a:t>K. C. </a:t>
            </a:r>
            <a:r>
              <a:rPr lang="en-US" sz="1100" dirty="0" err="1">
                <a:solidFill>
                  <a:srgbClr val="595959"/>
                </a:solidFill>
              </a:rPr>
              <a:t>Claffy</a:t>
            </a:r>
            <a:endParaRPr lang="en-US" sz="11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639" y="2594263"/>
            <a:ext cx="847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Transition </a:t>
            </a:r>
            <a:r>
              <a:rPr lang="en-US" sz="3600" dirty="0" smtClean="0"/>
              <a:t>mapping between network states</a:t>
            </a:r>
          </a:p>
        </p:txBody>
      </p:sp>
    </p:spTree>
    <p:extLst>
      <p:ext uri="{BB962C8B-B14F-4D97-AF65-F5344CB8AC3E}">
        <p14:creationId xmlns:p14="http://schemas.microsoft.com/office/powerpoint/2010/main" val="85105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637" y="41413"/>
            <a:ext cx="8115626" cy="676475"/>
          </a:xfrm>
        </p:spPr>
        <p:txBody>
          <a:bodyPr>
            <a:noAutofit/>
          </a:bodyPr>
          <a:lstStyle/>
          <a:p>
            <a:r>
              <a:rPr lang="en-US" sz="2700" dirty="0" smtClean="0"/>
              <a:t>Applying the updating rule for </a:t>
            </a:r>
            <a:r>
              <a:rPr lang="en-US" sz="2700" dirty="0"/>
              <a:t>all possible network </a:t>
            </a:r>
            <a:r>
              <a:rPr lang="en-US" sz="2700" dirty="0" smtClean="0"/>
              <a:t>state </a:t>
            </a:r>
            <a:endParaRPr lang="en-US" sz="2700" dirty="0"/>
          </a:p>
        </p:txBody>
      </p:sp>
      <p:sp>
        <p:nvSpPr>
          <p:cNvPr id="10" name="Rectangle 9"/>
          <p:cNvSpPr/>
          <p:nvPr/>
        </p:nvSpPr>
        <p:spPr>
          <a:xfrm>
            <a:off x="629535" y="1419712"/>
            <a:ext cx="99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(0,0,0)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535" y="2083573"/>
            <a:ext cx="99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(0,0,1)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9535" y="2747434"/>
            <a:ext cx="99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(0,1,0)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9535" y="3411295"/>
            <a:ext cx="99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(0,1,1)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9535" y="4075156"/>
            <a:ext cx="99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(1,0,0)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9535" y="5402878"/>
            <a:ext cx="99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(1,0,1)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9535" y="4739017"/>
            <a:ext cx="99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(1,1,0)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9535" y="6066741"/>
            <a:ext cx="99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(1,1,1)</a:t>
            </a:r>
          </a:p>
        </p:txBody>
      </p:sp>
      <p:pic>
        <p:nvPicPr>
          <p:cNvPr id="26" name="Picture 25" descr="latex-image-1.pd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4" y="901699"/>
            <a:ext cx="180791" cy="376498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1633757" y="915506"/>
            <a:ext cx="1631998" cy="5613434"/>
            <a:chOff x="1951272" y="915506"/>
            <a:chExt cx="1631998" cy="5613434"/>
          </a:xfrm>
        </p:grpSpPr>
        <p:sp>
          <p:nvSpPr>
            <p:cNvPr id="18" name="Rectangle 17"/>
            <p:cNvSpPr/>
            <p:nvPr/>
          </p:nvSpPr>
          <p:spPr>
            <a:xfrm>
              <a:off x="2590390" y="1420246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(0,0,0)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90390" y="2084107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</a:t>
              </a:r>
              <a:r>
                <a:rPr lang="en-US" sz="2400" dirty="0" smtClean="0"/>
                <a:t>0,1,0)</a:t>
              </a:r>
              <a:endParaRPr lang="en-US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90390" y="2747968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(1,0,0</a:t>
              </a:r>
              <a:r>
                <a:rPr lang="en-US" sz="2400" dirty="0"/>
                <a:t>)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90390" y="3411829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</a:t>
              </a:r>
              <a:r>
                <a:rPr lang="en-US" sz="2400" dirty="0" smtClean="0"/>
                <a:t>0,1,0)</a:t>
              </a:r>
              <a:endParaRPr lang="en-US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90390" y="4075690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(0,1,1)</a:t>
              </a:r>
              <a:endParaRPr lang="en-US" sz="2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90390" y="5403412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(0,1,1</a:t>
              </a:r>
              <a:r>
                <a:rPr lang="en-US" sz="2400" dirty="0"/>
                <a:t>)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90390" y="4739551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</a:t>
              </a:r>
              <a:r>
                <a:rPr lang="en-US" sz="2400" dirty="0" smtClean="0"/>
                <a:t>1,1,1)</a:t>
              </a:r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590390" y="6067275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(0,1,1</a:t>
              </a:r>
              <a:r>
                <a:rPr lang="en-US" sz="2400" dirty="0"/>
                <a:t>)</a:t>
              </a:r>
            </a:p>
          </p:txBody>
        </p:sp>
        <p:pic>
          <p:nvPicPr>
            <p:cNvPr id="28" name="Picture 27" descr="latex-image-1.pdf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975" y="915506"/>
              <a:ext cx="992880" cy="376497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1951272" y="1678157"/>
              <a:ext cx="650460" cy="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951272" y="2345161"/>
              <a:ext cx="650460" cy="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951272" y="3012165"/>
              <a:ext cx="650460" cy="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951272" y="3679169"/>
              <a:ext cx="650460" cy="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951272" y="4346173"/>
              <a:ext cx="650460" cy="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951272" y="5013177"/>
              <a:ext cx="650460" cy="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951272" y="5680181"/>
              <a:ext cx="650460" cy="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951272" y="6347187"/>
              <a:ext cx="650460" cy="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3782535" y="1419712"/>
            <a:ext cx="5149216" cy="492800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4330319" y="2085703"/>
            <a:ext cx="4126589" cy="3965884"/>
            <a:chOff x="4123244" y="2085703"/>
            <a:chExt cx="4126589" cy="3965884"/>
          </a:xfrm>
        </p:grpSpPr>
        <p:sp>
          <p:nvSpPr>
            <p:cNvPr id="41" name="Rectangle 40"/>
            <p:cNvSpPr/>
            <p:nvPr/>
          </p:nvSpPr>
          <p:spPr>
            <a:xfrm>
              <a:off x="7256953" y="2955058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(0,0,0)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23244" y="3839307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(1,0,1)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44603" y="2085703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(1,1,0)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44603" y="2935824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(1,1,1)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558976" y="3835438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(0,1,1)</a:t>
              </a:r>
              <a:endParaRPr lang="en-US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42246" y="4710232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(1,0,0)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544603" y="5589922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(0,0,1)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58976" y="4710232"/>
              <a:ext cx="9928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(0,1,0)</a:t>
              </a:r>
            </a:p>
          </p:txBody>
        </p:sp>
        <p:cxnSp>
          <p:nvCxnSpPr>
            <p:cNvPr id="51" name="Straight Arrow Connector 50"/>
            <p:cNvCxnSpPr>
              <a:stCxn id="42" idx="3"/>
              <a:endCxn id="45" idx="1"/>
            </p:cNvCxnSpPr>
            <p:nvPr/>
          </p:nvCxnSpPr>
          <p:spPr>
            <a:xfrm flipV="1">
              <a:off x="5116124" y="4066271"/>
              <a:ext cx="442852" cy="38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4" idx="2"/>
              <a:endCxn id="45" idx="0"/>
            </p:cNvCxnSpPr>
            <p:nvPr/>
          </p:nvCxnSpPr>
          <p:spPr>
            <a:xfrm>
              <a:off x="6041043" y="3397489"/>
              <a:ext cx="14373" cy="4379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3" idx="2"/>
              <a:endCxn id="44" idx="0"/>
            </p:cNvCxnSpPr>
            <p:nvPr/>
          </p:nvCxnSpPr>
          <p:spPr>
            <a:xfrm>
              <a:off x="6041043" y="2547368"/>
              <a:ext cx="0" cy="3884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45" idx="2"/>
              <a:endCxn id="48" idx="0"/>
            </p:cNvCxnSpPr>
            <p:nvPr/>
          </p:nvCxnSpPr>
          <p:spPr>
            <a:xfrm>
              <a:off x="6055416" y="4297103"/>
              <a:ext cx="0" cy="4131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47" idx="0"/>
              <a:endCxn id="48" idx="2"/>
            </p:cNvCxnSpPr>
            <p:nvPr/>
          </p:nvCxnSpPr>
          <p:spPr>
            <a:xfrm flipV="1">
              <a:off x="6041043" y="5171897"/>
              <a:ext cx="14373" cy="4180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8" idx="3"/>
              <a:endCxn id="46" idx="1"/>
            </p:cNvCxnSpPr>
            <p:nvPr/>
          </p:nvCxnSpPr>
          <p:spPr>
            <a:xfrm>
              <a:off x="6551856" y="4941065"/>
              <a:ext cx="49039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46" idx="0"/>
              <a:endCxn id="45" idx="3"/>
            </p:cNvCxnSpPr>
            <p:nvPr/>
          </p:nvCxnSpPr>
          <p:spPr>
            <a:xfrm flipH="1" flipV="1">
              <a:off x="6551856" y="4066271"/>
              <a:ext cx="986830" cy="6439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3783759" y="1419712"/>
            <a:ext cx="515316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State Transition in Network State Space</a:t>
            </a:r>
            <a:endParaRPr lang="en-US" sz="2400" dirty="0"/>
          </a:p>
        </p:txBody>
      </p:sp>
      <p:sp>
        <p:nvSpPr>
          <p:cNvPr id="97" name="Oval 96"/>
          <p:cNvSpPr/>
          <p:nvPr/>
        </p:nvSpPr>
        <p:spPr>
          <a:xfrm>
            <a:off x="5361838" y="3679702"/>
            <a:ext cx="3067459" cy="172370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332151" y="2949630"/>
            <a:ext cx="1207587" cy="50851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184531" y="3538741"/>
            <a:ext cx="1661504" cy="400110"/>
          </a:xfrm>
          <a:prstGeom prst="rect">
            <a:avLst/>
          </a:prstGeom>
          <a:solidFill>
            <a:srgbClr val="FCFFA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Chalkduster"/>
                <a:cs typeface="Chalkduster"/>
              </a:rPr>
              <a:t>attractors</a:t>
            </a:r>
            <a:endParaRPr lang="en-US" sz="2000" i="1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87905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94" grpId="0" animBg="1"/>
      <p:bldP spid="97" grpId="0" animBg="1"/>
      <p:bldP spid="98" grpId="0" animBg="1"/>
      <p:bldP spid="9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83" y="274638"/>
            <a:ext cx="8855635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Fission </a:t>
            </a:r>
            <a:r>
              <a:rPr lang="en-US" sz="3600" dirty="0">
                <a:solidFill>
                  <a:srgbClr val="660066"/>
                </a:solidFill>
              </a:rPr>
              <a:t>y</a:t>
            </a:r>
            <a:r>
              <a:rPr lang="en-US" sz="3600" dirty="0" smtClean="0">
                <a:solidFill>
                  <a:srgbClr val="660066"/>
                </a:solidFill>
              </a:rPr>
              <a:t>east (</a:t>
            </a:r>
            <a:r>
              <a:rPr lang="en-US" sz="3600" i="1" dirty="0" smtClean="0">
                <a:solidFill>
                  <a:srgbClr val="660066"/>
                </a:solidFill>
              </a:rPr>
              <a:t>S. </a:t>
            </a:r>
            <a:r>
              <a:rPr lang="en-US" sz="3600" i="1" dirty="0" err="1" smtClean="0">
                <a:solidFill>
                  <a:srgbClr val="660066"/>
                </a:solidFill>
              </a:rPr>
              <a:t>Pombe</a:t>
            </a:r>
            <a:r>
              <a:rPr lang="en-US" sz="3600" dirty="0" smtClean="0">
                <a:solidFill>
                  <a:srgbClr val="660066"/>
                </a:solidFill>
              </a:rPr>
              <a:t>) </a:t>
            </a:r>
            <a:r>
              <a:rPr lang="en-US" sz="3600" dirty="0">
                <a:solidFill>
                  <a:srgbClr val="660066"/>
                </a:solidFill>
              </a:rPr>
              <a:t>c</a:t>
            </a:r>
            <a:r>
              <a:rPr lang="en-US" sz="3600" dirty="0" smtClean="0">
                <a:solidFill>
                  <a:srgbClr val="660066"/>
                </a:solidFill>
              </a:rPr>
              <a:t>ell-cycle </a:t>
            </a:r>
            <a:r>
              <a:rPr lang="en-US" sz="3600" dirty="0">
                <a:solidFill>
                  <a:srgbClr val="660066"/>
                </a:solidFill>
              </a:rPr>
              <a:t>n</a:t>
            </a:r>
            <a:r>
              <a:rPr lang="en-US" sz="3600" dirty="0" smtClean="0">
                <a:solidFill>
                  <a:srgbClr val="660066"/>
                </a:solidFill>
              </a:rPr>
              <a:t>etwork </a:t>
            </a:r>
            <a:endParaRPr lang="en-US" sz="3600" dirty="0">
              <a:solidFill>
                <a:srgbClr val="66006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3"/>
            <a:ext cx="3950447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697" y="1417638"/>
            <a:ext cx="3868029" cy="36573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6635" y="5450984"/>
            <a:ext cx="461818" cy="3480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42397" y="5429739"/>
            <a:ext cx="109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(Present)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75043" y="6005776"/>
            <a:ext cx="461818" cy="348087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6892" y="5994438"/>
            <a:ext cx="98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(Absent)</a:t>
            </a:r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00" y="5694330"/>
            <a:ext cx="935759" cy="3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1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10" y="107019"/>
            <a:ext cx="9131181" cy="157316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Fission network simulates the cell-cycle process</a:t>
            </a:r>
            <a:r>
              <a:rPr lang="en-US" sz="3600" dirty="0">
                <a:solidFill>
                  <a:srgbClr val="660066"/>
                </a:solidFill>
              </a:rPr>
              <a:t/>
            </a:r>
            <a:br>
              <a:rPr lang="en-US" sz="3600" dirty="0">
                <a:solidFill>
                  <a:srgbClr val="660066"/>
                </a:solidFill>
              </a:rPr>
            </a:br>
            <a:r>
              <a:rPr lang="en-US" sz="3600" dirty="0" smtClean="0">
                <a:solidFill>
                  <a:srgbClr val="660066"/>
                </a:solidFill>
              </a:rPr>
              <a:t>(</a:t>
            </a:r>
            <a:r>
              <a:rPr lang="en-US" sz="3600" b="1" dirty="0" smtClean="0">
                <a:solidFill>
                  <a:srgbClr val="660066"/>
                </a:solidFill>
                <a:latin typeface="Arial"/>
                <a:cs typeface="Arial"/>
              </a:rPr>
              <a:t>G</a:t>
            </a:r>
            <a:r>
              <a:rPr lang="en-US" sz="3600" b="1" baseline="-25000" dirty="0" smtClean="0">
                <a:solidFill>
                  <a:srgbClr val="660066"/>
                </a:solidFill>
                <a:latin typeface="Arial"/>
                <a:cs typeface="Arial"/>
              </a:rPr>
              <a:t>1</a:t>
            </a:r>
            <a:r>
              <a:rPr lang="en-US" sz="3600" dirty="0" smtClean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lang="en-US" sz="2800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</a:t>
            </a:r>
            <a:r>
              <a:rPr lang="en-US" sz="3600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3600" b="1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S</a:t>
            </a:r>
            <a:r>
              <a:rPr lang="en-US" sz="3600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800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</a:t>
            </a:r>
            <a:r>
              <a:rPr lang="en-US" sz="3600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3600" b="1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G</a:t>
            </a:r>
            <a:r>
              <a:rPr lang="en-US" sz="3600" b="1" baseline="-25000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3600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800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 </a:t>
            </a:r>
            <a:r>
              <a:rPr lang="en-US" sz="3600" b="1" dirty="0" smtClean="0">
                <a:solidFill>
                  <a:srgbClr val="660066"/>
                </a:solidFill>
                <a:latin typeface="Arial"/>
                <a:cs typeface="Arial"/>
                <a:sym typeface="Wingdings"/>
              </a:rPr>
              <a:t>M</a:t>
            </a:r>
            <a:r>
              <a:rPr lang="en-US" sz="3600" dirty="0" smtClean="0">
                <a:solidFill>
                  <a:srgbClr val="660066"/>
                </a:solidFill>
                <a:sym typeface="Wingdings"/>
              </a:rPr>
              <a:t>)</a:t>
            </a:r>
            <a:endParaRPr lang="en-US" sz="3600" dirty="0">
              <a:solidFill>
                <a:srgbClr val="66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9588" y="6142008"/>
            <a:ext cx="82164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“Boolean Network Model Predicts Cell Cycle Sequence of Fission Yeast” </a:t>
            </a:r>
            <a:r>
              <a:rPr lang="en-US" sz="1200" dirty="0">
                <a:solidFill>
                  <a:srgbClr val="0000FF"/>
                </a:solidFill>
              </a:rPr>
              <a:t>Maria I. </a:t>
            </a:r>
            <a:r>
              <a:rPr lang="en-US" sz="1200" dirty="0" err="1" smtClean="0">
                <a:solidFill>
                  <a:srgbClr val="0000FF"/>
                </a:solidFill>
              </a:rPr>
              <a:t>Davidich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 smtClean="0">
                <a:solidFill>
                  <a:srgbClr val="0000FF"/>
                </a:solidFill>
              </a:rPr>
              <a:t>and </a:t>
            </a:r>
            <a:r>
              <a:rPr lang="en-US" sz="1200" dirty="0">
                <a:solidFill>
                  <a:srgbClr val="0000FF"/>
                </a:solidFill>
              </a:rPr>
              <a:t>Stefan </a:t>
            </a:r>
            <a:r>
              <a:rPr lang="en-US" sz="1200" dirty="0" err="1" smtClean="0">
                <a:solidFill>
                  <a:srgbClr val="0000FF"/>
                </a:solidFill>
              </a:rPr>
              <a:t>Bornholdt</a:t>
            </a:r>
            <a:r>
              <a:rPr lang="en-US" sz="1200" dirty="0" smtClean="0">
                <a:solidFill>
                  <a:srgbClr val="0000FF"/>
                </a:solidFill>
              </a:rPr>
              <a:t>, </a:t>
            </a:r>
            <a:r>
              <a:rPr lang="en-US" sz="1200" dirty="0" err="1" smtClean="0">
                <a:solidFill>
                  <a:srgbClr val="0000FF"/>
                </a:solidFill>
              </a:rPr>
              <a:t>PloS</a:t>
            </a:r>
            <a:r>
              <a:rPr lang="en-US" sz="1200" dirty="0" smtClean="0">
                <a:solidFill>
                  <a:srgbClr val="0000FF"/>
                </a:solidFill>
              </a:rPr>
              <a:t> ONE (2008)</a:t>
            </a:r>
            <a:endParaRPr lang="en-US" sz="1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350953"/>
              </p:ext>
            </p:extLst>
          </p:nvPr>
        </p:nvGraphicFramePr>
        <p:xfrm>
          <a:off x="1070680" y="1910813"/>
          <a:ext cx="5957919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0280"/>
                <a:gridCol w="554183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Ste9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Slp1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C13*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PP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08498" y="2187336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 smtClean="0">
                <a:latin typeface="Arial"/>
                <a:cs typeface="Arial"/>
              </a:rPr>
              <a:t>1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2642" y="2579731"/>
            <a:ext cx="81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 smtClean="0">
                <a:latin typeface="Arial"/>
                <a:cs typeface="Arial"/>
              </a:rPr>
              <a:t>1</a:t>
            </a:r>
            <a:r>
              <a:rPr lang="en-US" sz="2000" b="1" dirty="0" smtClean="0">
                <a:latin typeface="Arial"/>
                <a:cs typeface="Arial"/>
              </a:rPr>
              <a:t>/S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8498" y="3016094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2642" y="3740839"/>
            <a:ext cx="81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>
                <a:latin typeface="Arial"/>
                <a:cs typeface="Arial"/>
              </a:rPr>
              <a:t>2</a:t>
            </a:r>
            <a:r>
              <a:rPr lang="en-US" sz="2000" b="1" dirty="0" smtClean="0">
                <a:latin typeface="Arial"/>
                <a:cs typeface="Arial"/>
              </a:rPr>
              <a:t>/M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08498" y="3345301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2642" y="4140949"/>
            <a:ext cx="81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>
                <a:latin typeface="Arial"/>
                <a:cs typeface="Arial"/>
              </a:rPr>
              <a:t>2</a:t>
            </a:r>
            <a:r>
              <a:rPr lang="en-US" sz="2000" b="1" dirty="0" smtClean="0">
                <a:latin typeface="Arial"/>
                <a:cs typeface="Arial"/>
              </a:rPr>
              <a:t>/M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08498" y="4526181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M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8498" y="4878636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M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8498" y="5278746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 smtClean="0">
                <a:latin typeface="Arial"/>
                <a:cs typeface="Arial"/>
              </a:rPr>
              <a:t>1</a:t>
            </a:r>
            <a:endParaRPr lang="en-US" sz="200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4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/>
          <a:srcRect l="-400" r="31"/>
          <a:stretch/>
        </p:blipFill>
        <p:spPr>
          <a:xfrm>
            <a:off x="812999" y="1209950"/>
            <a:ext cx="7693723" cy="5166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3904" y="1584551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 smtClean="0">
                <a:latin typeface="Arial"/>
                <a:cs typeface="Arial"/>
              </a:rPr>
              <a:t>1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9058" y="2018569"/>
            <a:ext cx="81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 smtClean="0">
                <a:latin typeface="Arial"/>
                <a:cs typeface="Arial"/>
              </a:rPr>
              <a:t>1</a:t>
            </a:r>
            <a:r>
              <a:rPr lang="en-US" sz="2000" b="1" dirty="0" smtClean="0">
                <a:latin typeface="Arial"/>
                <a:cs typeface="Arial"/>
              </a:rPr>
              <a:t>/S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4540" y="2404040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5683" y="3241738"/>
            <a:ext cx="81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>
                <a:latin typeface="Arial"/>
                <a:cs typeface="Arial"/>
              </a:rPr>
              <a:t>2</a:t>
            </a:r>
            <a:r>
              <a:rPr lang="en-US" sz="2000" b="1" dirty="0" smtClean="0">
                <a:latin typeface="Arial"/>
                <a:cs typeface="Arial"/>
              </a:rPr>
              <a:t>/M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1085" y="2841628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5320" y="3692616"/>
            <a:ext cx="81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>
                <a:latin typeface="Arial"/>
                <a:cs typeface="Arial"/>
              </a:rPr>
              <a:t>2</a:t>
            </a:r>
            <a:r>
              <a:rPr lang="en-US" sz="2000" b="1" dirty="0" smtClean="0">
                <a:latin typeface="Arial"/>
                <a:cs typeface="Arial"/>
              </a:rPr>
              <a:t>/M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3753" y="4224787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M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2186" y="4830413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M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9052" y="5976596"/>
            <a:ext cx="50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G</a:t>
            </a:r>
            <a:r>
              <a:rPr lang="en-US" sz="2000" b="1" baseline="-25000" dirty="0" smtClean="0">
                <a:latin typeface="Arial"/>
                <a:cs typeface="Arial"/>
              </a:rPr>
              <a:t>1</a:t>
            </a:r>
            <a:endParaRPr lang="en-US" sz="2000" b="1" baseline="-250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588" y="6476813"/>
            <a:ext cx="82164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“Boolean Network Model Predicts Cell Cycle Sequence of Fission Yeast” </a:t>
            </a:r>
            <a:r>
              <a:rPr lang="en-US" sz="1200" dirty="0">
                <a:solidFill>
                  <a:srgbClr val="0000FF"/>
                </a:solidFill>
              </a:rPr>
              <a:t>Maria I. </a:t>
            </a:r>
            <a:r>
              <a:rPr lang="en-US" sz="1200" dirty="0" err="1" smtClean="0">
                <a:solidFill>
                  <a:srgbClr val="0000FF"/>
                </a:solidFill>
              </a:rPr>
              <a:t>Davidich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 smtClean="0">
                <a:solidFill>
                  <a:srgbClr val="0000FF"/>
                </a:solidFill>
              </a:rPr>
              <a:t>and </a:t>
            </a:r>
            <a:r>
              <a:rPr lang="en-US" sz="1200" dirty="0">
                <a:solidFill>
                  <a:srgbClr val="0000FF"/>
                </a:solidFill>
              </a:rPr>
              <a:t>Stefan </a:t>
            </a:r>
            <a:r>
              <a:rPr lang="en-US" sz="1200" dirty="0" err="1" smtClean="0">
                <a:solidFill>
                  <a:srgbClr val="0000FF"/>
                </a:solidFill>
              </a:rPr>
              <a:t>Bornholdt</a:t>
            </a:r>
            <a:r>
              <a:rPr lang="en-US" sz="1200" dirty="0" smtClean="0">
                <a:solidFill>
                  <a:srgbClr val="0000FF"/>
                </a:solidFill>
              </a:rPr>
              <a:t>, </a:t>
            </a:r>
            <a:r>
              <a:rPr lang="en-US" sz="1200" dirty="0" err="1" smtClean="0">
                <a:solidFill>
                  <a:srgbClr val="0000FF"/>
                </a:solidFill>
              </a:rPr>
              <a:t>PloS</a:t>
            </a:r>
            <a:r>
              <a:rPr lang="en-US" sz="1200" dirty="0" smtClean="0">
                <a:solidFill>
                  <a:srgbClr val="0000FF"/>
                </a:solidFill>
              </a:rPr>
              <a:t> ONE (2008)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939203" y="5159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-119051" y="-41749"/>
            <a:ext cx="9392028" cy="1424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660066"/>
                </a:solidFill>
              </a:rPr>
              <a:t>R</a:t>
            </a:r>
            <a:r>
              <a:rPr lang="en-US" sz="3600" dirty="0" smtClean="0">
                <a:solidFill>
                  <a:srgbClr val="660066"/>
                </a:solidFill>
              </a:rPr>
              <a:t>obustness of the model: </a:t>
            </a:r>
            <a:r>
              <a:rPr lang="en-US" sz="3600" b="1" dirty="0">
                <a:solidFill>
                  <a:srgbClr val="660066"/>
                </a:solidFill>
                <a:latin typeface="Arial"/>
                <a:cs typeface="Arial"/>
              </a:rPr>
              <a:t>G</a:t>
            </a:r>
            <a:r>
              <a:rPr lang="en-US" sz="3600" b="1" baseline="-25000" dirty="0">
                <a:solidFill>
                  <a:srgbClr val="660066"/>
                </a:solidFill>
                <a:latin typeface="Arial"/>
                <a:cs typeface="Arial"/>
              </a:rPr>
              <a:t>1 </a:t>
            </a:r>
            <a:r>
              <a:rPr lang="en-US" sz="3600" dirty="0" smtClean="0">
                <a:solidFill>
                  <a:srgbClr val="660066"/>
                </a:solidFill>
              </a:rPr>
              <a:t>is the dominant attractor of the network dynamics</a:t>
            </a:r>
            <a:endParaRPr lang="en-US" sz="36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21" y="2155493"/>
            <a:ext cx="4629476" cy="3387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37" y="1705841"/>
            <a:ext cx="3093085" cy="292459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992737"/>
              </p:ext>
            </p:extLst>
          </p:nvPr>
        </p:nvGraphicFramePr>
        <p:xfrm>
          <a:off x="5806155" y="5089317"/>
          <a:ext cx="254750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876"/>
                <a:gridCol w="636876"/>
                <a:gridCol w="636876"/>
                <a:gridCol w="6368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Ste9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Rum1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Cdc25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69455" y="187996"/>
            <a:ext cx="8370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buNone/>
            </a:pPr>
            <a:r>
              <a:rPr lang="en-US" sz="3600" dirty="0" smtClean="0">
                <a:solidFill>
                  <a:srgbClr val="660066"/>
                </a:solidFill>
              </a:rPr>
              <a:t>Regulation of Control Kernel drives all network states to the primary attractor</a:t>
            </a:r>
            <a:endParaRPr lang="en-US" sz="36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24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9455" y="187996"/>
            <a:ext cx="8370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buNone/>
            </a:pPr>
            <a:r>
              <a:rPr lang="en-US" sz="3600" dirty="0" smtClean="0">
                <a:solidFill>
                  <a:srgbClr val="660066"/>
                </a:solidFill>
              </a:rPr>
              <a:t>Regulation of Control Kernel drives all network states to the primary attractor</a:t>
            </a:r>
            <a:endParaRPr lang="en-US" sz="3600" dirty="0">
              <a:solidFill>
                <a:srgbClr val="66006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2" y="2092310"/>
            <a:ext cx="4603418" cy="3305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37" y="1705841"/>
            <a:ext cx="3093085" cy="292459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654580"/>
              </p:ext>
            </p:extLst>
          </p:nvPr>
        </p:nvGraphicFramePr>
        <p:xfrm>
          <a:off x="5806155" y="5089317"/>
          <a:ext cx="254750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876"/>
                <a:gridCol w="636876"/>
                <a:gridCol w="636876"/>
                <a:gridCol w="6368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Ste9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Rum1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Cdc25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49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117" y="2594263"/>
            <a:ext cx="790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Time Series Data of Boolean Network</a:t>
            </a: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2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37912"/>
              </p:ext>
            </p:extLst>
          </p:nvPr>
        </p:nvGraphicFramePr>
        <p:xfrm>
          <a:off x="5310945" y="796287"/>
          <a:ext cx="3086928" cy="1287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910151" y="1431518"/>
            <a:ext cx="970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1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31" name="Group 30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42" name="Oval 41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>
                    <a:endCxn id="43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" name="Group 47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49" name="Freeform 48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0" name="Straight Arrow Connector 49"/>
                    <p:cNvCxnSpPr>
                      <a:stCxn id="49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9" name="TextBox 38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37" name="Straight Arrow Connector 36"/>
              <p:cNvCxnSpPr>
                <a:stCxn id="43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34" name="Freeform 33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>
                <a:stCxn id="34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51" name="Freeform 50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stCxn id="51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99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39800"/>
              </p:ext>
            </p:extLst>
          </p:nvPr>
        </p:nvGraphicFramePr>
        <p:xfrm>
          <a:off x="5310945" y="796287"/>
          <a:ext cx="3086928" cy="17818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910151" y="1431518"/>
            <a:ext cx="970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2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30" name="Group 29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" name="Straight Arrow Connector 43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/>
                  <p:cNvCxnSpPr>
                    <a:endCxn id="42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7" name="Group 46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48" name="Freeform 47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9" name="Straight Arrow Connector 48"/>
                    <p:cNvCxnSpPr>
                      <a:stCxn id="48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36" name="Straight Arrow Connector 35"/>
              <p:cNvCxnSpPr>
                <a:stCxn id="42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33" name="Freeform 32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>
                <a:stCxn id="33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27" name="Freeform 26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27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5" name="Picture 11" descr="c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532"/>
            <a:ext cx="9144000" cy="655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77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05057"/>
              </p:ext>
            </p:extLst>
          </p:nvPr>
        </p:nvGraphicFramePr>
        <p:xfrm>
          <a:off x="5310945" y="796287"/>
          <a:ext cx="3086928" cy="22765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910151" y="1431518"/>
            <a:ext cx="970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3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>
                    <a:endCxn id="41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47" name="Freeform 46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8" name="Straight Arrow Connector 47"/>
                    <p:cNvCxnSpPr>
                      <a:stCxn id="47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7" name="TextBox 36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35" name="Straight Arrow Connector 34"/>
              <p:cNvCxnSpPr>
                <a:stCxn id="41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32" name="Freeform 3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>
                <a:stCxn id="3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49" name="Freeform 48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78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70860"/>
              </p:ext>
            </p:extLst>
          </p:nvPr>
        </p:nvGraphicFramePr>
        <p:xfrm>
          <a:off x="5310945" y="796287"/>
          <a:ext cx="3086928" cy="2771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910151" y="1431518"/>
            <a:ext cx="970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4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>
                    <a:endCxn id="41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47" name="Freeform 46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8" name="Straight Arrow Connector 47"/>
                    <p:cNvCxnSpPr>
                      <a:stCxn id="47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7" name="TextBox 36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35" name="Straight Arrow Connector 34"/>
              <p:cNvCxnSpPr>
                <a:stCxn id="41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32" name="Freeform 3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>
                <a:stCxn id="3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49" name="Freeform 48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156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430998"/>
              </p:ext>
            </p:extLst>
          </p:nvPr>
        </p:nvGraphicFramePr>
        <p:xfrm>
          <a:off x="5310945" y="796287"/>
          <a:ext cx="3086928" cy="3265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910151" y="1431518"/>
            <a:ext cx="970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5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>
                    <a:endCxn id="41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47" name="Freeform 46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8" name="Straight Arrow Connector 47"/>
                    <p:cNvCxnSpPr>
                      <a:stCxn id="47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7" name="TextBox 36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35" name="Straight Arrow Connector 34"/>
              <p:cNvCxnSpPr>
                <a:stCxn id="41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32" name="Freeform 3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>
                <a:stCxn id="3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49" name="Freeform 48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118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84520"/>
              </p:ext>
            </p:extLst>
          </p:nvPr>
        </p:nvGraphicFramePr>
        <p:xfrm>
          <a:off x="5310945" y="796287"/>
          <a:ext cx="3086928" cy="37606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910151" y="1431518"/>
            <a:ext cx="970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6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>
                    <a:endCxn id="41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47" name="Freeform 46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8" name="Straight Arrow Connector 47"/>
                    <p:cNvCxnSpPr>
                      <a:stCxn id="47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7" name="TextBox 36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35" name="Straight Arrow Connector 34"/>
              <p:cNvCxnSpPr>
                <a:stCxn id="41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32" name="Freeform 3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>
                <a:stCxn id="3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49" name="Group 48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50" name="Freeform 49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>
              <a:stCxn id="50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460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52781"/>
              </p:ext>
            </p:extLst>
          </p:nvPr>
        </p:nvGraphicFramePr>
        <p:xfrm>
          <a:off x="5310945" y="796287"/>
          <a:ext cx="3086928" cy="42553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910151" y="1431518"/>
            <a:ext cx="970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7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>
                    <a:endCxn id="41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47" name="Freeform 46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8" name="Straight Arrow Connector 47"/>
                    <p:cNvCxnSpPr>
                      <a:stCxn id="47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7" name="TextBox 36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35" name="Straight Arrow Connector 34"/>
              <p:cNvCxnSpPr>
                <a:stCxn id="41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32" name="Freeform 3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>
                <a:stCxn id="3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49" name="Group 48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50" name="Freeform 49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>
              <a:stCxn id="50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162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758277"/>
              </p:ext>
            </p:extLst>
          </p:nvPr>
        </p:nvGraphicFramePr>
        <p:xfrm>
          <a:off x="5310945" y="796287"/>
          <a:ext cx="3086928" cy="47500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910151" y="1431518"/>
            <a:ext cx="970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8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>
                    <a:endCxn id="41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47" name="Freeform 46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8" name="Straight Arrow Connector 47"/>
                    <p:cNvCxnSpPr>
                      <a:stCxn id="47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7" name="TextBox 36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35" name="Straight Arrow Connector 34"/>
              <p:cNvCxnSpPr>
                <a:stCxn id="41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32" name="Freeform 3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>
                <a:stCxn id="3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49" name="Group 48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50" name="Freeform 49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>
              <a:stCxn id="50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569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73426"/>
              </p:ext>
            </p:extLst>
          </p:nvPr>
        </p:nvGraphicFramePr>
        <p:xfrm>
          <a:off x="5310945" y="796287"/>
          <a:ext cx="3086928" cy="5244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910151" y="1431518"/>
            <a:ext cx="970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9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>
                    <a:endCxn id="41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6" name="Group 45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47" name="Freeform 46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8" name="Straight Arrow Connector 47"/>
                    <p:cNvCxnSpPr>
                      <a:stCxn id="47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7" name="TextBox 36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35" name="Straight Arrow Connector 34"/>
              <p:cNvCxnSpPr>
                <a:stCxn id="41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32" name="Freeform 3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>
                <a:stCxn id="3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49" name="Group 48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50" name="Freeform 49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>
              <a:stCxn id="50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217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910151" y="1431518"/>
            <a:ext cx="11755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 = 10</a:t>
            </a:r>
            <a:endParaRPr lang="en-US" sz="3200" dirty="0">
              <a:latin typeface="Times New Roman"/>
              <a:cs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3300" y="2512900"/>
            <a:ext cx="3269291" cy="1736951"/>
            <a:chOff x="863300" y="2569084"/>
            <a:chExt cx="3269291" cy="1736951"/>
          </a:xfrm>
        </p:grpSpPr>
        <p:grpSp>
          <p:nvGrpSpPr>
            <p:cNvPr id="26" name="Group 25"/>
            <p:cNvGrpSpPr/>
            <p:nvPr/>
          </p:nvGrpSpPr>
          <p:grpSpPr>
            <a:xfrm>
              <a:off x="1168458" y="2569084"/>
              <a:ext cx="2964133" cy="1736951"/>
              <a:chOff x="1147241" y="1852596"/>
              <a:chExt cx="2964133" cy="1736951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147241" y="1852596"/>
                <a:ext cx="2964133" cy="1736951"/>
                <a:chOff x="5491226" y="1438626"/>
                <a:chExt cx="2964133" cy="173695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5491226" y="1438626"/>
                  <a:ext cx="2964133" cy="1736951"/>
                  <a:chOff x="2008807" y="2976952"/>
                  <a:chExt cx="2964133" cy="1736951"/>
                </a:xfrm>
              </p:grpSpPr>
              <p:sp>
                <p:nvSpPr>
                  <p:cNvPr id="9" name="Oval 8"/>
                  <p:cNvSpPr/>
                  <p:nvPr/>
                </p:nvSpPr>
                <p:spPr>
                  <a:xfrm rot="5400000">
                    <a:off x="4026810" y="4074711"/>
                    <a:ext cx="619801" cy="604356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Oval 9"/>
                  <p:cNvSpPr/>
                  <p:nvPr/>
                </p:nvSpPr>
                <p:spPr>
                  <a:xfrm rot="5400000">
                    <a:off x="3059434" y="2984675"/>
                    <a:ext cx="619801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Oval 10"/>
                  <p:cNvSpPr/>
                  <p:nvPr/>
                </p:nvSpPr>
                <p:spPr>
                  <a:xfrm rot="5400000">
                    <a:off x="2001085" y="4101826"/>
                    <a:ext cx="619799" cy="604356"/>
                  </a:xfrm>
                  <a:prstGeom prst="ellipse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/>
                  <p:nvPr/>
                </p:nvCxnSpPr>
                <p:spPr>
                  <a:xfrm flipH="1">
                    <a:off x="2584986" y="4342053"/>
                    <a:ext cx="1460275" cy="0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>
                    <a:endCxn id="10" idx="7"/>
                  </p:cNvCxnSpPr>
                  <p:nvPr/>
                </p:nvCxnSpPr>
                <p:spPr>
                  <a:xfrm flipH="1" flipV="1">
                    <a:off x="3583007" y="3505986"/>
                    <a:ext cx="571469" cy="643592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rot="5400000" flipV="1">
                    <a:off x="3340317" y="3756107"/>
                    <a:ext cx="0" cy="1512336"/>
                  </a:xfrm>
                  <a:prstGeom prst="straightConnector1">
                    <a:avLst/>
                  </a:prstGeom>
                  <a:ln w="57150" cmpd="sng">
                    <a:solidFill>
                      <a:schemeClr val="tx1"/>
                    </a:solidFill>
                    <a:prstDash val="sysDot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" name="Group 15"/>
                  <p:cNvGrpSpPr/>
                  <p:nvPr/>
                </p:nvGrpSpPr>
                <p:grpSpPr>
                  <a:xfrm rot="5400000">
                    <a:off x="4521872" y="3931729"/>
                    <a:ext cx="484864" cy="417273"/>
                    <a:chOff x="1717758" y="987261"/>
                    <a:chExt cx="636021" cy="577296"/>
                  </a:xfrm>
                </p:grpSpPr>
                <p:sp>
                  <p:nvSpPr>
                    <p:cNvPr id="17" name="Freeform 16"/>
                    <p:cNvSpPr/>
                    <p:nvPr/>
                  </p:nvSpPr>
                  <p:spPr>
                    <a:xfrm rot="20074120">
                      <a:off x="1717758" y="987261"/>
                      <a:ext cx="636021" cy="487559"/>
                    </a:xfrm>
                    <a:custGeom>
                      <a:avLst/>
                      <a:gdLst>
                        <a:gd name="connsiteX0" fmla="*/ 188723 w 816424"/>
                        <a:gd name="connsiteY0" fmla="*/ 744070 h 773952"/>
                        <a:gd name="connsiteX1" fmla="*/ 69194 w 816424"/>
                        <a:gd name="connsiteY1" fmla="*/ 624540 h 773952"/>
                        <a:gd name="connsiteX2" fmla="*/ 9429 w 816424"/>
                        <a:gd name="connsiteY2" fmla="*/ 460187 h 773952"/>
                        <a:gd name="connsiteX3" fmla="*/ 9429 w 816424"/>
                        <a:gd name="connsiteY3" fmla="*/ 340658 h 773952"/>
                        <a:gd name="connsiteX4" fmla="*/ 99076 w 816424"/>
                        <a:gd name="connsiteY4" fmla="*/ 146422 h 773952"/>
                        <a:gd name="connsiteX5" fmla="*/ 293312 w 816424"/>
                        <a:gd name="connsiteY5" fmla="*/ 11952 h 773952"/>
                        <a:gd name="connsiteX6" fmla="*/ 547312 w 816424"/>
                        <a:gd name="connsiteY6" fmla="*/ 26893 h 773952"/>
                        <a:gd name="connsiteX7" fmla="*/ 741547 w 816424"/>
                        <a:gd name="connsiteY7" fmla="*/ 191246 h 773952"/>
                        <a:gd name="connsiteX8" fmla="*/ 816253 w 816424"/>
                        <a:gd name="connsiteY8" fmla="*/ 430305 h 773952"/>
                        <a:gd name="connsiteX9" fmla="*/ 756488 w 816424"/>
                        <a:gd name="connsiteY9" fmla="*/ 639481 h 773952"/>
                        <a:gd name="connsiteX10" fmla="*/ 592135 w 816424"/>
                        <a:gd name="connsiteY10" fmla="*/ 773952 h 77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6424" h="773952">
                          <a:moveTo>
                            <a:pt x="188723" y="744070"/>
                          </a:moveTo>
                          <a:cubicBezTo>
                            <a:pt x="143899" y="707962"/>
                            <a:pt x="99076" y="671854"/>
                            <a:pt x="69194" y="624540"/>
                          </a:cubicBezTo>
                          <a:cubicBezTo>
                            <a:pt x="39312" y="577226"/>
                            <a:pt x="19390" y="507500"/>
                            <a:pt x="9429" y="460187"/>
                          </a:cubicBezTo>
                          <a:cubicBezTo>
                            <a:pt x="-532" y="412874"/>
                            <a:pt x="-5512" y="392952"/>
                            <a:pt x="9429" y="340658"/>
                          </a:cubicBezTo>
                          <a:cubicBezTo>
                            <a:pt x="24370" y="288364"/>
                            <a:pt x="51762" y="201206"/>
                            <a:pt x="99076" y="146422"/>
                          </a:cubicBezTo>
                          <a:cubicBezTo>
                            <a:pt x="146390" y="91638"/>
                            <a:pt x="218606" y="31873"/>
                            <a:pt x="293312" y="11952"/>
                          </a:cubicBezTo>
                          <a:cubicBezTo>
                            <a:pt x="368018" y="-7969"/>
                            <a:pt x="472606" y="-2989"/>
                            <a:pt x="547312" y="26893"/>
                          </a:cubicBezTo>
                          <a:cubicBezTo>
                            <a:pt x="622018" y="56775"/>
                            <a:pt x="696724" y="124011"/>
                            <a:pt x="741547" y="191246"/>
                          </a:cubicBezTo>
                          <a:cubicBezTo>
                            <a:pt x="786370" y="258481"/>
                            <a:pt x="813763" y="355599"/>
                            <a:pt x="816253" y="430305"/>
                          </a:cubicBezTo>
                          <a:cubicBezTo>
                            <a:pt x="818743" y="505011"/>
                            <a:pt x="793841" y="582206"/>
                            <a:pt x="756488" y="639481"/>
                          </a:cubicBezTo>
                          <a:cubicBezTo>
                            <a:pt x="719135" y="696756"/>
                            <a:pt x="592135" y="773952"/>
                            <a:pt x="592135" y="773952"/>
                          </a:cubicBezTo>
                        </a:path>
                      </a:pathLst>
                    </a:custGeom>
                    <a:ln w="57150" cmpd="sng"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8" name="Straight Arrow Connector 17"/>
                    <p:cNvCxnSpPr>
                      <a:stCxn id="17" idx="1"/>
                    </p:cNvCxnSpPr>
                    <p:nvPr/>
                  </p:nvCxnSpPr>
                  <p:spPr>
                    <a:xfrm>
                      <a:off x="1861520" y="1479609"/>
                      <a:ext cx="186333" cy="84948"/>
                    </a:xfrm>
                    <a:prstGeom prst="straightConnector1">
                      <a:avLst/>
                    </a:prstGeom>
                    <a:ln w="57150" cmpd="sng">
                      <a:solidFill>
                        <a:srgbClr val="000000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" name="TextBox 5"/>
                <p:cNvSpPr txBox="1"/>
                <p:nvPr/>
              </p:nvSpPr>
              <p:spPr>
                <a:xfrm>
                  <a:off x="5618237" y="2564782"/>
                  <a:ext cx="3440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c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669058" y="1449192"/>
                  <a:ext cx="3843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b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7636895" y="2532120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latin typeface="Times New Roman"/>
                      <a:cs typeface="Times New Roman"/>
                    </a:rPr>
                    <a:t>a</a:t>
                  </a:r>
                </a:p>
              </p:txBody>
            </p:sp>
          </p:grpSp>
          <p:cxnSp>
            <p:nvCxnSpPr>
              <p:cNvPr id="20" name="Straight Arrow Connector 19"/>
              <p:cNvCxnSpPr>
                <a:stCxn id="10" idx="7"/>
              </p:cNvCxnSpPr>
              <p:nvPr/>
            </p:nvCxnSpPr>
            <p:spPr>
              <a:xfrm>
                <a:off x="2721441" y="2381630"/>
                <a:ext cx="571469" cy="64359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 rot="20329692">
              <a:off x="863300" y="3485449"/>
              <a:ext cx="484864" cy="417273"/>
              <a:chOff x="1717758" y="987261"/>
              <a:chExt cx="636021" cy="577296"/>
            </a:xfrm>
          </p:grpSpPr>
          <p:sp>
            <p:nvSpPr>
              <p:cNvPr id="22" name="Freeform 2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>
                <a:stCxn id="2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1684308" y="3098118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63109"/>
              </p:ext>
            </p:extLst>
          </p:nvPr>
        </p:nvGraphicFramePr>
        <p:xfrm>
          <a:off x="5310945" y="796287"/>
          <a:ext cx="3086928" cy="5739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93057" y="152145"/>
            <a:ext cx="86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Running Boolean model with initial condition (a, b, c ) = (1, 1, 1).  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 rot="1532907">
            <a:off x="2242279" y="2135248"/>
            <a:ext cx="484864" cy="417273"/>
            <a:chOff x="1717758" y="987261"/>
            <a:chExt cx="636021" cy="577296"/>
          </a:xfrm>
        </p:grpSpPr>
        <p:sp>
          <p:nvSpPr>
            <p:cNvPr id="29" name="Freeform 28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189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7536" y="2594263"/>
            <a:ext cx="4648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Arial"/>
                <a:cs typeface="Arial"/>
              </a:rPr>
              <a:t>Information Dynamics </a:t>
            </a: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76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6832" y="655019"/>
            <a:ext cx="4231757" cy="6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400" dirty="0" smtClean="0"/>
              <a:t>Information Storage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912489" y="1515200"/>
            <a:ext cx="776003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information storage of an agent in the system is the</a:t>
            </a:r>
          </a:p>
          <a:p>
            <a:r>
              <a:rPr lang="en-US" sz="2400" dirty="0"/>
              <a:t>amount of information in its past that is relevant to </a:t>
            </a:r>
            <a:r>
              <a:rPr lang="en-US" sz="2400" dirty="0" smtClean="0"/>
              <a:t>predicting </a:t>
            </a:r>
            <a:r>
              <a:rPr lang="en-US" sz="2400" dirty="0"/>
              <a:t>its </a:t>
            </a:r>
            <a:r>
              <a:rPr lang="en-US" sz="2400" dirty="0" smtClean="0"/>
              <a:t>future.</a:t>
            </a:r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490" y="3401711"/>
            <a:ext cx="4231757" cy="6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400" dirty="0" smtClean="0"/>
              <a:t>Information Transfer</a:t>
            </a:r>
            <a:endParaRPr lang="en-US" sz="3400" dirty="0"/>
          </a:p>
        </p:txBody>
      </p:sp>
      <p:sp>
        <p:nvSpPr>
          <p:cNvPr id="8" name="Rectangle 7"/>
          <p:cNvSpPr/>
          <p:nvPr/>
        </p:nvSpPr>
        <p:spPr>
          <a:xfrm>
            <a:off x="912490" y="4142328"/>
            <a:ext cx="77600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information transfer between a source and a </a:t>
            </a:r>
            <a:r>
              <a:rPr lang="en-US" sz="2400" dirty="0" smtClean="0"/>
              <a:t>destination </a:t>
            </a:r>
            <a:r>
              <a:rPr lang="en-US" sz="2400" dirty="0"/>
              <a:t>agent is defined as the information provided by the source about the destination’s next state that was not contained in the past of the destination.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938148" y="5779063"/>
            <a:ext cx="5019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It is </a:t>
            </a:r>
            <a:r>
              <a:rPr lang="en-US" sz="2400" dirty="0"/>
              <a:t>formulated in the </a:t>
            </a:r>
            <a:r>
              <a:rPr lang="en-US" sz="2400" dirty="0">
                <a:solidFill>
                  <a:srgbClr val="FF6600"/>
                </a:solidFill>
              </a:rPr>
              <a:t>transfer entropy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5319" y="2721970"/>
            <a:ext cx="5256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It is </a:t>
            </a:r>
            <a:r>
              <a:rPr lang="en-US" sz="2400" dirty="0"/>
              <a:t>formulated in the </a:t>
            </a:r>
            <a:r>
              <a:rPr lang="en-US" sz="2400" dirty="0" smtClean="0">
                <a:solidFill>
                  <a:srgbClr val="FF6600"/>
                </a:solidFill>
              </a:rPr>
              <a:t>active information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2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4571" y="2479524"/>
            <a:ext cx="142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84459"/>
              </p:ext>
            </p:extLst>
          </p:nvPr>
        </p:nvGraphicFramePr>
        <p:xfrm>
          <a:off x="166394" y="149551"/>
          <a:ext cx="8839200" cy="651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Photo Editor Photo" r:id="rId3" imgW="9104762" imgH="6447619" progId="MSPhotoEd.3">
                  <p:embed/>
                </p:oleObj>
              </mc:Choice>
              <mc:Fallback>
                <p:oleObj name="Photo Editor Photo" r:id="rId3" imgW="9104762" imgH="644761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94" y="149551"/>
                        <a:ext cx="8839200" cy="651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1491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191880" y="655019"/>
            <a:ext cx="4231757" cy="6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rgbClr val="000000"/>
                </a:solidFill>
              </a:rPr>
              <a:t>Time Series </a:t>
            </a:r>
            <a:r>
              <a:rPr lang="en-US" sz="3400" dirty="0">
                <a:solidFill>
                  <a:srgbClr val="000000"/>
                </a:solidFill>
              </a:rPr>
              <a:t>D</a:t>
            </a:r>
            <a:r>
              <a:rPr lang="en-US" sz="3400" dirty="0" smtClean="0">
                <a:solidFill>
                  <a:srgbClr val="000000"/>
                </a:solidFill>
              </a:rPr>
              <a:t>ata</a:t>
            </a:r>
            <a:endParaRPr lang="en-US" sz="3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518" y="1557183"/>
            <a:ext cx="53665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sequence of time ordered observations of some system.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520" y="2573683"/>
            <a:ext cx="48415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example, the Boolean network generates the set of states of nodes</a:t>
            </a:r>
            <a:r>
              <a:rPr lang="en-US" sz="2400" i="1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cs typeface="Times New Roman"/>
              </a:rPr>
              <a:t>in the order of time. </a:t>
            </a:r>
            <a:endParaRPr lang="en-US" sz="2400" dirty="0"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009" y="3951345"/>
            <a:ext cx="4655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measure information dynamics on the time series data, one needs to compute the distribution for each pattern to occur in the data.  </a:t>
            </a:r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537954"/>
              </p:ext>
            </p:extLst>
          </p:nvPr>
        </p:nvGraphicFramePr>
        <p:xfrm>
          <a:off x="5824105" y="796287"/>
          <a:ext cx="3086928" cy="5739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4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71890" y="13970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0" y="813149"/>
            <a:ext cx="642188" cy="4931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5468" y="1457489"/>
            <a:ext cx="530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states of node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/>
              <a:t> from </a:t>
            </a: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consecutive previous steps from the current step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284762" y="920930"/>
            <a:ext cx="2843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:  </a:t>
            </a: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history state of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2642" y="4125014"/>
            <a:ext cx="1807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example, </a:t>
            </a:r>
            <a:endParaRPr lang="en-US" sz="24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84470"/>
              </p:ext>
            </p:extLst>
          </p:nvPr>
        </p:nvGraphicFramePr>
        <p:xfrm>
          <a:off x="5824105" y="796287"/>
          <a:ext cx="3086928" cy="5739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8122468" y="2588241"/>
            <a:ext cx="817485" cy="143265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93" y="4591604"/>
            <a:ext cx="2432812" cy="56496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1" y="2624872"/>
            <a:ext cx="813816" cy="2825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37162" y="2462982"/>
            <a:ext cx="2553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:  </a:t>
            </a:r>
            <a:r>
              <a:rPr lang="en-US" sz="2400" dirty="0" smtClean="0">
                <a:cs typeface="Times New Roman"/>
              </a:rPr>
              <a:t>future</a:t>
            </a:r>
            <a:r>
              <a:rPr lang="en-US" sz="2400" dirty="0" smtClean="0"/>
              <a:t> state of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3920" y="2969657"/>
            <a:ext cx="530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state of node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/>
              <a:t> at the next step for the current step </a:t>
            </a:r>
            <a:r>
              <a:rPr lang="en-US" sz="2400" i="1" dirty="0" smtClean="0">
                <a:latin typeface="Times New Roman"/>
                <a:cs typeface="Times New Roman"/>
              </a:rPr>
              <a:t>n 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8122468" y="4075073"/>
            <a:ext cx="817485" cy="439563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778" y="5300852"/>
            <a:ext cx="1108962" cy="3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188729"/>
              </p:ext>
            </p:extLst>
          </p:nvPr>
        </p:nvGraphicFramePr>
        <p:xfrm>
          <a:off x="5824105" y="796287"/>
          <a:ext cx="3086928" cy="5739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89524" y="1646471"/>
            <a:ext cx="496024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:  Joint probability for a certain pair of </a:t>
            </a:r>
            <a:r>
              <a:rPr lang="en-US" sz="2400" dirty="0" smtClean="0">
                <a:cs typeface="Times New Roman"/>
              </a:rPr>
              <a:t>future</a:t>
            </a:r>
            <a:r>
              <a:rPr lang="en-US" sz="2400" dirty="0" smtClean="0"/>
              <a:t> state of </a:t>
            </a:r>
            <a:r>
              <a:rPr lang="en-US" sz="2400" i="1" dirty="0">
                <a:latin typeface="Times New Roman"/>
                <a:cs typeface="Times New Roman"/>
              </a:rPr>
              <a:t>X </a:t>
            </a:r>
            <a:r>
              <a:rPr lang="en-US" sz="2400" i="1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and </a:t>
            </a:r>
            <a:r>
              <a:rPr lang="en-US" sz="2400" dirty="0" smtClean="0">
                <a:cs typeface="Times New Roman"/>
              </a:rPr>
              <a:t>its</a:t>
            </a:r>
            <a:r>
              <a:rPr lang="en-US" sz="2400" i="1" dirty="0" smtClean="0">
                <a:latin typeface="Times New Roman"/>
                <a:cs typeface="Times New Roman"/>
              </a:rPr>
              <a:t> k</a:t>
            </a:r>
            <a:r>
              <a:rPr lang="en-US" sz="2400" dirty="0" smtClean="0"/>
              <a:t> </a:t>
            </a:r>
            <a:r>
              <a:rPr lang="en-US" sz="2400" dirty="0"/>
              <a:t>history </a:t>
            </a:r>
            <a:r>
              <a:rPr lang="en-US" sz="2400" dirty="0" smtClean="0"/>
              <a:t>state to occur. </a:t>
            </a:r>
            <a:endParaRPr lang="en-US" sz="2400" dirty="0">
              <a:cs typeface="Times New Roman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" y="1511485"/>
            <a:ext cx="1928875" cy="5262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8012" y="4320021"/>
            <a:ext cx="1807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example, </a:t>
            </a:r>
            <a:endParaRPr lang="en-US" sz="2400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51" y="4859875"/>
            <a:ext cx="3781548" cy="47879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119206" y="2609765"/>
            <a:ext cx="817485" cy="143265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06377" y="4096597"/>
            <a:ext cx="817485" cy="439563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17658" y="4070621"/>
            <a:ext cx="817485" cy="143265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117658" y="5557453"/>
            <a:ext cx="817485" cy="439563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72347" y="5567802"/>
            <a:ext cx="1222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 = 2 / 7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5183" y="318213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cs typeface="Times New Roman"/>
              </a:rPr>
              <a:t>The total number of patterns in the given data is </a:t>
            </a:r>
            <a:r>
              <a:rPr lang="en-US" sz="2400" i="1" dirty="0" smtClean="0">
                <a:latin typeface="Times New Roman"/>
                <a:cs typeface="Times New Roman"/>
              </a:rPr>
              <a:t>N - k</a:t>
            </a:r>
            <a:r>
              <a:rPr lang="en-US" sz="2400" i="1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9525" y="703103"/>
            <a:ext cx="4166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With a </a:t>
            </a:r>
            <a:r>
              <a:rPr lang="en-US" sz="2400" dirty="0"/>
              <a:t>given </a:t>
            </a:r>
            <a:r>
              <a:rPr lang="en-US" sz="2400" i="1" dirty="0">
                <a:latin typeface="Times New Roman"/>
                <a:cs typeface="Times New Roman"/>
              </a:rPr>
              <a:t>N</a:t>
            </a:r>
            <a:r>
              <a:rPr lang="en-US" sz="2400" dirty="0"/>
              <a:t> time series </a:t>
            </a:r>
            <a:r>
              <a:rPr lang="en-US" sz="2400" dirty="0" smtClean="0"/>
              <a:t>data,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64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 animBg="1"/>
      <p:bldP spid="29" grpId="0" animBg="1"/>
      <p:bldP spid="30" grpId="0" animBg="1"/>
      <p:bldP spid="31" grpId="0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75350" y="655019"/>
            <a:ext cx="4231757" cy="6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/>
              <a:t>Active Information</a:t>
            </a:r>
            <a:endParaRPr lang="en-US" sz="3400" dirty="0">
              <a:solidFill>
                <a:srgbClr val="8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705" y="1598706"/>
            <a:ext cx="498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Mutual dependence between </a:t>
            </a:r>
            <a:r>
              <a:rPr lang="en-US" sz="2400" dirty="0" smtClean="0">
                <a:solidFill>
                  <a:srgbClr val="0000FF"/>
                </a:solidFill>
              </a:rPr>
              <a:t>future state of a variable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history state of the variable</a:t>
            </a:r>
            <a:r>
              <a:rPr lang="en-US" sz="2400" dirty="0" smtClean="0"/>
              <a:t> for a given time series data.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1183" y="3409075"/>
            <a:ext cx="516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is interpreted as </a:t>
            </a:r>
            <a:r>
              <a:rPr lang="en-US" sz="2400" i="1" dirty="0" smtClean="0">
                <a:solidFill>
                  <a:srgbClr val="FF6600"/>
                </a:solidFill>
              </a:rPr>
              <a:t>information storage  </a:t>
            </a:r>
            <a:endParaRPr lang="en-US" sz="2400" i="1" dirty="0">
              <a:solidFill>
                <a:srgbClr val="FF6600"/>
              </a:solidFill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2" y="4040000"/>
            <a:ext cx="4676344" cy="11506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705" y="5477403"/>
            <a:ext cx="4945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 &gt; means average over all possible initial patterns. 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63104"/>
              </p:ext>
            </p:extLst>
          </p:nvPr>
        </p:nvGraphicFramePr>
        <p:xfrm>
          <a:off x="5670157" y="796287"/>
          <a:ext cx="3086928" cy="5739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968520" y="2113605"/>
            <a:ext cx="817485" cy="143265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68520" y="3600437"/>
            <a:ext cx="817485" cy="439563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rved Right Arrow 1"/>
          <p:cNvSpPr/>
          <p:nvPr/>
        </p:nvSpPr>
        <p:spPr>
          <a:xfrm>
            <a:off x="7312636" y="2719469"/>
            <a:ext cx="590142" cy="1099959"/>
          </a:xfrm>
          <a:prstGeom prst="curvedRightArrow">
            <a:avLst>
              <a:gd name="adj1" fmla="val 16042"/>
              <a:gd name="adj2" fmla="val 50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3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382758" y="655019"/>
            <a:ext cx="4231757" cy="6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/>
              <a:t>Transfer Entropy </a:t>
            </a:r>
            <a:endParaRPr lang="en-US" sz="3400" dirty="0"/>
          </a:p>
        </p:txBody>
      </p:sp>
      <p:sp>
        <p:nvSpPr>
          <p:cNvPr id="8" name="Rectangle 7"/>
          <p:cNvSpPr/>
          <p:nvPr/>
        </p:nvSpPr>
        <p:spPr>
          <a:xfrm>
            <a:off x="248786" y="1530288"/>
            <a:ext cx="52934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Dependence of </a:t>
            </a:r>
            <a:r>
              <a:rPr lang="en-US" sz="2400" dirty="0" smtClean="0">
                <a:solidFill>
                  <a:srgbClr val="0000FF"/>
                </a:solidFill>
              </a:rPr>
              <a:t>future state of destination </a:t>
            </a:r>
            <a:r>
              <a:rPr lang="en-US" sz="2400" dirty="0" smtClean="0"/>
              <a:t>variable on the </a:t>
            </a:r>
            <a:r>
              <a:rPr lang="en-US" sz="2400" dirty="0" smtClean="0">
                <a:solidFill>
                  <a:srgbClr val="008000"/>
                </a:solidFill>
              </a:rPr>
              <a:t>previous state of source</a:t>
            </a:r>
            <a:r>
              <a:rPr lang="en-US" sz="2400" dirty="0" smtClean="0"/>
              <a:t> variable when </a:t>
            </a:r>
            <a:r>
              <a:rPr lang="en-US" sz="2400" dirty="0"/>
              <a:t>the </a:t>
            </a:r>
            <a:r>
              <a:rPr lang="en-US" sz="2400" dirty="0" smtClean="0">
                <a:solidFill>
                  <a:srgbClr val="FF0000"/>
                </a:solidFill>
              </a:rPr>
              <a:t>history state of </a:t>
            </a:r>
            <a:r>
              <a:rPr lang="en-US" sz="2400" dirty="0">
                <a:solidFill>
                  <a:srgbClr val="FF0000"/>
                </a:solidFill>
              </a:rPr>
              <a:t>the </a:t>
            </a:r>
            <a:r>
              <a:rPr lang="en-US" sz="2400" dirty="0" smtClean="0">
                <a:solidFill>
                  <a:srgbClr val="FF0000"/>
                </a:solidFill>
              </a:rPr>
              <a:t>destination</a:t>
            </a:r>
            <a:r>
              <a:rPr lang="en-US" sz="2400" dirty="0" smtClean="0"/>
              <a:t> is known.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9480" y="3243251"/>
            <a:ext cx="5274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is interpreted as </a:t>
            </a:r>
            <a:r>
              <a:rPr lang="en-US" sz="2400" i="1" dirty="0" smtClean="0">
                <a:solidFill>
                  <a:srgbClr val="FF6600"/>
                </a:solidFill>
              </a:rPr>
              <a:t>information transfer  </a:t>
            </a:r>
            <a:endParaRPr lang="en-US" sz="2400" i="1" dirty="0">
              <a:solidFill>
                <a:srgbClr val="FF6600"/>
              </a:solidFill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9" y="3886788"/>
            <a:ext cx="4842934" cy="11708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8353" y="5361965"/>
            <a:ext cx="4791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 &gt; means average over all possible initial patterns. 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972503" y="1465691"/>
            <a:ext cx="817485" cy="143265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972503" y="2963461"/>
            <a:ext cx="817485" cy="439563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972503" y="2947181"/>
            <a:ext cx="817485" cy="439563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8806269" y="1878573"/>
            <a:ext cx="224521" cy="1312810"/>
          </a:xfrm>
          <a:prstGeom prst="rightBracket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rved Right Arrow 22"/>
          <p:cNvSpPr/>
          <p:nvPr/>
        </p:nvSpPr>
        <p:spPr>
          <a:xfrm rot="17560771">
            <a:off x="7219496" y="2720383"/>
            <a:ext cx="630874" cy="1682908"/>
          </a:xfrm>
          <a:prstGeom prst="curvedRightArrow">
            <a:avLst>
              <a:gd name="adj1" fmla="val 20363"/>
              <a:gd name="adj2" fmla="val 72556"/>
              <a:gd name="adj3" fmla="val 47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25654"/>
              </p:ext>
            </p:extLst>
          </p:nvPr>
        </p:nvGraphicFramePr>
        <p:xfrm>
          <a:off x="5670157" y="655179"/>
          <a:ext cx="3086928" cy="5739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732"/>
                <a:gridCol w="771732"/>
                <a:gridCol w="771732"/>
                <a:gridCol w="771732"/>
              </a:tblGrid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/>
                          <a:cs typeface="Times New Roman"/>
                        </a:rPr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6415364" y="2468109"/>
            <a:ext cx="817485" cy="439563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4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4571" y="2479524"/>
            <a:ext cx="142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3868" y="179496"/>
            <a:ext cx="11480567" cy="6731882"/>
            <a:chOff x="1016000" y="2189593"/>
            <a:chExt cx="7833877" cy="4468049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81923" y="2189593"/>
              <a:ext cx="7297373" cy="4468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1016000" y="2205801"/>
              <a:ext cx="7419474" cy="6015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21667" y="2794000"/>
              <a:ext cx="3128210" cy="3863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83368" y="2914322"/>
              <a:ext cx="668421" cy="5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2171781" y="2264968"/>
              <a:ext cx="52435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1510BF"/>
                  </a:solidFill>
                </a:rPr>
                <a:t>L. Guzman-Vargas and M. </a:t>
              </a:r>
              <a:r>
                <a:rPr lang="en-US" sz="1400" dirty="0" err="1">
                  <a:solidFill>
                    <a:srgbClr val="1510BF"/>
                  </a:solidFill>
                </a:rPr>
                <a:t>Santillan</a:t>
              </a:r>
              <a:r>
                <a:rPr lang="en-US" sz="1400" dirty="0">
                  <a:solidFill>
                    <a:srgbClr val="1510BF"/>
                  </a:solidFill>
                </a:rPr>
                <a:t>, </a:t>
              </a:r>
              <a:r>
                <a:rPr lang="en-US" sz="1400" i="1" dirty="0">
                  <a:solidFill>
                    <a:srgbClr val="1510BF"/>
                  </a:solidFill>
                </a:rPr>
                <a:t>BMC Sys. Biol.</a:t>
              </a:r>
              <a:r>
                <a:rPr lang="en-US" sz="1400" dirty="0">
                  <a:solidFill>
                    <a:srgbClr val="1510BF"/>
                  </a:solidFill>
                </a:rPr>
                <a:t> </a:t>
              </a:r>
              <a:r>
                <a:rPr lang="en-US" sz="1400" b="1" dirty="0">
                  <a:solidFill>
                    <a:srgbClr val="1510BF"/>
                  </a:solidFill>
                </a:rPr>
                <a:t>2</a:t>
              </a:r>
              <a:r>
                <a:rPr lang="en-US" sz="1400" dirty="0">
                  <a:solidFill>
                    <a:srgbClr val="1510BF"/>
                  </a:solidFill>
                </a:rPr>
                <a:t>:13 (2008)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76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Network (Graph): a mathematical model that encodes pairwise 					relationships (edges or links) 	amongst entities 					(vertices or nodes)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99" y="3585360"/>
            <a:ext cx="2146300" cy="203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60" y="3537880"/>
            <a:ext cx="2451100" cy="2184400"/>
          </a:xfrm>
          <a:prstGeom prst="rect">
            <a:avLst/>
          </a:prstGeom>
        </p:spPr>
      </p:pic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433850" y="4304398"/>
            <a:ext cx="84680" cy="134747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1941929" y="4388616"/>
            <a:ext cx="846799" cy="5053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>
            <a:off x="1433850" y="4893919"/>
            <a:ext cx="508079" cy="7579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1433850" y="4304398"/>
            <a:ext cx="423399" cy="58952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49170" y="4220181"/>
            <a:ext cx="289323" cy="303534"/>
            <a:chOff x="1674176" y="2063946"/>
            <a:chExt cx="289323" cy="303534"/>
          </a:xfrm>
        </p:grpSpPr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1674176" y="2063946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5"/>
            <p:cNvSpPr>
              <a:spLocks noChangeArrowheads="1"/>
            </p:cNvSpPr>
            <p:nvPr/>
          </p:nvSpPr>
          <p:spPr bwMode="auto">
            <a:xfrm>
              <a:off x="1674176" y="2063946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49170" y="5483440"/>
            <a:ext cx="289323" cy="303534"/>
            <a:chOff x="1674176" y="3327205"/>
            <a:chExt cx="289323" cy="303534"/>
          </a:xfrm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674176" y="3327205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1674176" y="3327205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97267" y="4826370"/>
            <a:ext cx="289323" cy="303534"/>
            <a:chOff x="4045213" y="3411422"/>
            <a:chExt cx="289323" cy="303534"/>
          </a:xfrm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045213" y="3411422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4045213" y="3411422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19368" y="4236849"/>
            <a:ext cx="289323" cy="303534"/>
            <a:chOff x="2859695" y="2906119"/>
            <a:chExt cx="289323" cy="303534"/>
          </a:xfrm>
        </p:grpSpPr>
        <p:sp>
          <p:nvSpPr>
            <p:cNvPr id="25" name="Oval 22"/>
            <p:cNvSpPr>
              <a:spLocks noChangeArrowheads="1"/>
            </p:cNvSpPr>
            <p:nvPr/>
          </p:nvSpPr>
          <p:spPr bwMode="auto">
            <a:xfrm>
              <a:off x="2859695" y="2906119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2859695" y="2906119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4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451079" y="4095214"/>
            <a:ext cx="118695" cy="3776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925245" y="3842562"/>
            <a:ext cx="761555" cy="3776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35404" y="405858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783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networks</a:t>
            </a:r>
            <a:endParaRPr lang="en-US" dirty="0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1445720" y="2998698"/>
            <a:ext cx="84680" cy="1347476"/>
          </a:xfrm>
          <a:prstGeom prst="line">
            <a:avLst/>
          </a:prstGeom>
          <a:noFill/>
          <a:ln w="57150" cmpd="sng">
            <a:solidFill>
              <a:schemeClr val="tx1"/>
            </a:solidFill>
            <a:round/>
            <a:headEnd type="arrow"/>
            <a:tailEnd type="arrow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V="1">
            <a:off x="2075047" y="3082916"/>
            <a:ext cx="725551" cy="505304"/>
          </a:xfrm>
          <a:prstGeom prst="line">
            <a:avLst/>
          </a:prstGeom>
          <a:noFill/>
          <a:ln w="76200" cmpd="sng">
            <a:solidFill>
              <a:schemeClr val="tx1"/>
            </a:solidFill>
            <a:round/>
            <a:headEnd type="none"/>
            <a:tailEnd type="arrow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1615079" y="3797062"/>
            <a:ext cx="338718" cy="549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/>
            <a:tailEnd type="arrow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1530400" y="2998699"/>
            <a:ext cx="338719" cy="5457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/>
            <a:tailEnd type="arrow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325430" y="2772041"/>
            <a:ext cx="289323" cy="303534"/>
            <a:chOff x="1674176" y="2063946"/>
            <a:chExt cx="289323" cy="303534"/>
          </a:xfrm>
        </p:grpSpPr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1674176" y="2063946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>
              <a:off x="1674176" y="2063946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96650" y="4296440"/>
            <a:ext cx="289323" cy="303534"/>
            <a:chOff x="1674176" y="3327205"/>
            <a:chExt cx="289323" cy="303534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674176" y="3327205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1674176" y="3327205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21007" y="3544410"/>
            <a:ext cx="289323" cy="303534"/>
            <a:chOff x="4045213" y="3411422"/>
            <a:chExt cx="289323" cy="303534"/>
          </a:xfrm>
        </p:grpSpPr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4045213" y="3411422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4045213" y="3411422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738068" y="2931149"/>
            <a:ext cx="289323" cy="303534"/>
            <a:chOff x="2859695" y="2906119"/>
            <a:chExt cx="289323" cy="303534"/>
          </a:xfrm>
        </p:grpSpPr>
        <p:sp>
          <p:nvSpPr>
            <p:cNvPr id="27" name="Oval 22"/>
            <p:cNvSpPr>
              <a:spLocks noChangeArrowheads="1"/>
            </p:cNvSpPr>
            <p:nvPr/>
          </p:nvSpPr>
          <p:spPr bwMode="auto">
            <a:xfrm>
              <a:off x="2859695" y="2906119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2859695" y="2906119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4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261167" y="1543144"/>
            <a:ext cx="96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 list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593514" y="2121211"/>
            <a:ext cx="3762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Source-Node	Target-Node	Weight</a:t>
            </a:r>
          </a:p>
          <a:p>
            <a:r>
              <a:rPr lang="en-US" dirty="0" smtClean="0"/>
              <a:t>	 1			2		     2.0	 1			3		     1.0</a:t>
            </a:r>
          </a:p>
          <a:p>
            <a:r>
              <a:rPr lang="en-US" dirty="0"/>
              <a:t>	</a:t>
            </a:r>
            <a:r>
              <a:rPr lang="en-US" dirty="0" smtClean="0"/>
              <a:t> 2			1		     2.0</a:t>
            </a:r>
          </a:p>
          <a:p>
            <a:r>
              <a:rPr lang="en-US" dirty="0"/>
              <a:t>	</a:t>
            </a:r>
            <a:r>
              <a:rPr lang="en-US" dirty="0" smtClean="0"/>
              <a:t> 2			3		     1.0</a:t>
            </a:r>
          </a:p>
          <a:p>
            <a:r>
              <a:rPr lang="en-US" dirty="0" smtClean="0"/>
              <a:t>	 3			2		     1.0</a:t>
            </a:r>
          </a:p>
          <a:p>
            <a:r>
              <a:rPr lang="en-US" dirty="0"/>
              <a:t>	</a:t>
            </a:r>
            <a:r>
              <a:rPr lang="en-US" dirty="0" smtClean="0"/>
              <a:t> 3			4		     2.5	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377957" y="446981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list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201484" y="4985486"/>
            <a:ext cx="2656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		Attribute	</a:t>
            </a:r>
          </a:p>
          <a:p>
            <a:r>
              <a:rPr lang="en-US" dirty="0" smtClean="0"/>
              <a:t>    1				1.0</a:t>
            </a:r>
          </a:p>
          <a:p>
            <a:r>
              <a:rPr lang="en-US" dirty="0" smtClean="0"/>
              <a:t>    2				2.0</a:t>
            </a:r>
          </a:p>
          <a:p>
            <a:r>
              <a:rPr lang="en-US" dirty="0" smtClean="0"/>
              <a:t>    3				0.0</a:t>
            </a:r>
          </a:p>
          <a:p>
            <a:r>
              <a:rPr lang="en-US" dirty="0" smtClean="0"/>
              <a:t>    4				0.0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81911" y="2279077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598121" y="4559517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41556" y="3679761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050471" y="2742013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4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42" y="1408895"/>
            <a:ext cx="3237530" cy="2352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658" y="1390507"/>
            <a:ext cx="3204091" cy="2411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976" y="4253488"/>
            <a:ext cx="3198753" cy="2604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9" y="4361323"/>
            <a:ext cx="2784139" cy="2089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8004" y="452599"/>
            <a:ext cx="7745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Seven Bridges of </a:t>
            </a:r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</a:rPr>
              <a:t>Königsberg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 : Leonhard Euler - 1735  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4247288" y="2448817"/>
            <a:ext cx="457200" cy="287867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10800000" algn="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otched Right Arrow 10"/>
          <p:cNvSpPr/>
          <p:nvPr/>
        </p:nvSpPr>
        <p:spPr>
          <a:xfrm rot="5400000">
            <a:off x="6254890" y="3913958"/>
            <a:ext cx="457200" cy="287867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10800000" algn="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otched Right Arrow 11"/>
          <p:cNvSpPr/>
          <p:nvPr/>
        </p:nvSpPr>
        <p:spPr>
          <a:xfrm rot="10800000">
            <a:off x="4295215" y="5236410"/>
            <a:ext cx="457200" cy="287867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10800000" algn="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235073" y="4761973"/>
            <a:ext cx="215646" cy="227651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159846" y="5489493"/>
            <a:ext cx="215646" cy="227651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21126" y="5468892"/>
            <a:ext cx="215646" cy="227651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62698" y="6319590"/>
            <a:ext cx="215646" cy="227651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6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2120</Words>
  <Application>Microsoft Macintosh PowerPoint</Application>
  <PresentationFormat>On-screen Show (4:3)</PresentationFormat>
  <Paragraphs>788</Paragraphs>
  <Slides>54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Office Theme</vt:lpstr>
      <vt:lpstr>Photo Editor Photo</vt:lpstr>
      <vt:lpstr>Clip</vt:lpstr>
      <vt:lpstr>Equation</vt:lpstr>
      <vt:lpstr>Introduction  to Complex Networks</vt:lpstr>
      <vt:lpstr>What is a network?</vt:lpstr>
      <vt:lpstr>PowerPoint Presentation</vt:lpstr>
      <vt:lpstr>PowerPoint Presentation</vt:lpstr>
      <vt:lpstr>PowerPoint Presentation</vt:lpstr>
      <vt:lpstr>PowerPoint Presentation</vt:lpstr>
      <vt:lpstr>Definition of networks</vt:lpstr>
      <vt:lpstr>Definition of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(Shortest) Path length &amp; Diameter</vt:lpstr>
      <vt:lpstr>Six Degree Separation - Small World Property</vt:lpstr>
      <vt:lpstr>How small are the real world networks?</vt:lpstr>
      <vt:lpstr>Clustering coefficient</vt:lpstr>
      <vt:lpstr>Clustering coefficient of real world networks</vt:lpstr>
      <vt:lpstr>Watts and Strogatz Model -1998</vt:lpstr>
      <vt:lpstr>Watts and Strogatz Model -1998</vt:lpstr>
      <vt:lpstr>Assortativity</vt:lpstr>
      <vt:lpstr>Motifs</vt:lpstr>
      <vt:lpstr>What are we going to do with networks?</vt:lpstr>
      <vt:lpstr>General Outline for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Applying the updating rule for all possible network state </vt:lpstr>
      <vt:lpstr>Fission yeast (S. Pombe) cell-cycle network </vt:lpstr>
      <vt:lpstr>Fission network simulates the cell-cycle process (G1  S  G2  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Arizona State University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complex networks</dc:title>
  <dc:creator>Hyunju Kim</dc:creator>
  <cp:lastModifiedBy>Hyunju Kim</cp:lastModifiedBy>
  <cp:revision>201</cp:revision>
  <dcterms:created xsi:type="dcterms:W3CDTF">2016-01-10T02:05:11Z</dcterms:created>
  <dcterms:modified xsi:type="dcterms:W3CDTF">2016-01-24T02:55:40Z</dcterms:modified>
</cp:coreProperties>
</file>